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Bank Gothic Light" charset="1" panose="020B0607020203060204"/>
      <p:regular r:id="rId22"/>
    </p:embeddedFont>
    <p:embeddedFont>
      <p:font typeface="Bank Gothic Medium" charset="1" panose="020B0807020203060204"/>
      <p:regular r:id="rId23"/>
    </p:embeddedFont>
    <p:embeddedFont>
      <p:font typeface="Saira Condensed Medium" charset="1" panose="00000606000000000000"/>
      <p:regular r:id="rId24"/>
    </p:embeddedFont>
    <p:embeddedFont>
      <p:font typeface="TT Commons Pro Expanded" charset="1" panose="020B0103030102020204"/>
      <p:regular r:id="rId25"/>
    </p:embeddedFont>
    <p:embeddedFont>
      <p:font typeface="TT Commons Pro Expanded Bold" charset="1" panose="020B0103030102020204"/>
      <p:regular r:id="rId26"/>
    </p:embeddedFont>
    <p:embeddedFont>
      <p:font typeface="Saira Condensed" charset="1" panose="00000506000000000000"/>
      <p:regular r:id="rId27"/>
    </p:embeddedFont>
    <p:embeddedFont>
      <p:font typeface="Saira Condensed Ultra-Bold" charset="1" panose="00000906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3.png" Type="http://schemas.openxmlformats.org/officeDocument/2006/relationships/image"/><Relationship Id="rId6" Target="../media/image23.jpeg" Type="http://schemas.openxmlformats.org/officeDocument/2006/relationships/image"/><Relationship Id="rId7" Target="../media/image2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3.png" Type="http://schemas.openxmlformats.org/officeDocument/2006/relationships/image"/><Relationship Id="rId6" Target="../media/image2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3.png" Type="http://schemas.openxmlformats.org/officeDocument/2006/relationships/image"/><Relationship Id="rId6" Target="../media/image2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3.pn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ailto:Info@microtronai.com" TargetMode="External" Type="http://schemas.openxmlformats.org/officeDocument/2006/relationships/hyperlink"/><Relationship Id="rId4" Target="../media/image2.png" Type="http://schemas.openxmlformats.org/officeDocument/2006/relationships/image"/><Relationship Id="rId5"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2.png" Type="http://schemas.openxmlformats.org/officeDocument/2006/relationships/image"/><Relationship Id="rId7" Target="../media/image3.svg" Type="http://schemas.openxmlformats.org/officeDocument/2006/relationships/image"/><Relationship Id="rId8"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 Id="rId9"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4.png" Type="http://schemas.openxmlformats.org/officeDocument/2006/relationships/image"/><Relationship Id="rId4" Target="../media/image15.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13.png" Type="http://schemas.openxmlformats.org/officeDocument/2006/relationships/image"/><Relationship Id="rId8" Target="../media/image16.png" Type="http://schemas.openxmlformats.org/officeDocument/2006/relationships/image"/><Relationship Id="rId9" Target="../media/image1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3.png" Type="http://schemas.openxmlformats.org/officeDocument/2006/relationships/image"/><Relationship Id="rId6" Target="../media/image18.jpeg" Type="http://schemas.openxmlformats.org/officeDocument/2006/relationships/image"/><Relationship Id="rId7" Target="../media/image1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3.png" Type="http://schemas.openxmlformats.org/officeDocument/2006/relationships/image"/><Relationship Id="rId6" Target="../media/image20.jpeg" Type="http://schemas.openxmlformats.org/officeDocument/2006/relationships/image"/><Relationship Id="rId7" Target="../media/image21.png" Type="http://schemas.openxmlformats.org/officeDocument/2006/relationships/image"/><Relationship Id="rId8" Target="../media/image2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5035605" y="9022080"/>
            <a:ext cx="8216790" cy="539115"/>
          </a:xfrm>
          <a:prstGeom prst="rect">
            <a:avLst/>
          </a:prstGeom>
        </p:spPr>
        <p:txBody>
          <a:bodyPr anchor="t" rtlCol="false" tIns="0" lIns="0" bIns="0" rIns="0">
            <a:spAutoFit/>
          </a:bodyPr>
          <a:lstStyle/>
          <a:p>
            <a:pPr algn="ctr">
              <a:lnSpc>
                <a:spcPts val="4079"/>
              </a:lnSpc>
            </a:pPr>
            <a:r>
              <a:rPr lang="en-US" sz="3999">
                <a:solidFill>
                  <a:srgbClr val="FFFFFF"/>
                </a:solidFill>
                <a:latin typeface="Bank Gothic Light"/>
                <a:ea typeface="Bank Gothic Light"/>
                <a:cs typeface="Bank Gothic Light"/>
                <a:sym typeface="Bank Gothic Light"/>
              </a:rPr>
              <a:t>Cutting Edge Droid Design</a:t>
            </a:r>
          </a:p>
        </p:txBody>
      </p:sp>
      <p:sp>
        <p:nvSpPr>
          <p:cNvPr name="TextBox 4" id="4"/>
          <p:cNvSpPr txBox="true"/>
          <p:nvPr/>
        </p:nvSpPr>
        <p:spPr>
          <a:xfrm rot="0">
            <a:off x="4899828" y="3462671"/>
            <a:ext cx="8488344" cy="3195062"/>
          </a:xfrm>
          <a:prstGeom prst="rect">
            <a:avLst/>
          </a:prstGeom>
        </p:spPr>
        <p:txBody>
          <a:bodyPr anchor="t" rtlCol="false" tIns="0" lIns="0" bIns="0" rIns="0">
            <a:spAutoFit/>
          </a:bodyPr>
          <a:lstStyle/>
          <a:p>
            <a:pPr algn="ctr">
              <a:lnSpc>
                <a:spcPts val="12431"/>
              </a:lnSpc>
            </a:pPr>
            <a:r>
              <a:rPr lang="en-US" sz="11199" spc="-1119">
                <a:solidFill>
                  <a:srgbClr val="FFFFFF"/>
                </a:solidFill>
                <a:latin typeface="Bank Gothic Medium"/>
                <a:ea typeface="Bank Gothic Medium"/>
                <a:cs typeface="Bank Gothic Medium"/>
                <a:sym typeface="Bank Gothic Medium"/>
              </a:rPr>
              <a:t>HEAT</a:t>
            </a:r>
          </a:p>
          <a:p>
            <a:pPr algn="ctr">
              <a:lnSpc>
                <a:spcPts val="12431"/>
              </a:lnSpc>
            </a:pPr>
            <a:r>
              <a:rPr lang="en-US" sz="11199" spc="-1119">
                <a:solidFill>
                  <a:srgbClr val="FFFFFF"/>
                </a:solidFill>
                <a:latin typeface="Bank Gothic Medium"/>
                <a:ea typeface="Bank Gothic Medium"/>
                <a:cs typeface="Bank Gothic Medium"/>
                <a:sym typeface="Bank Gothic Medium"/>
              </a:rPr>
              <a:t>Hawk1</a:t>
            </a:r>
          </a:p>
        </p:txBody>
      </p:sp>
      <p:sp>
        <p:nvSpPr>
          <p:cNvPr name="Freeform 5" id="5"/>
          <p:cNvSpPr/>
          <p:nvPr/>
        </p:nvSpPr>
        <p:spPr>
          <a:xfrm flipH="false" flipV="false" rot="0">
            <a:off x="438008" y="6172200"/>
            <a:ext cx="3291840" cy="4114800"/>
          </a:xfrm>
          <a:custGeom>
            <a:avLst/>
            <a:gdLst/>
            <a:ahLst/>
            <a:cxnLst/>
            <a:rect r="r" b="b" t="t" l="l"/>
            <a:pathLst>
              <a:path h="4114800" w="3291840">
                <a:moveTo>
                  <a:pt x="0" y="0"/>
                </a:moveTo>
                <a:lnTo>
                  <a:pt x="3291840" y="0"/>
                </a:lnTo>
                <a:lnTo>
                  <a:pt x="329184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3729848" y="1095375"/>
            <a:ext cx="10828304" cy="539115"/>
          </a:xfrm>
          <a:prstGeom prst="rect">
            <a:avLst/>
          </a:prstGeom>
        </p:spPr>
        <p:txBody>
          <a:bodyPr anchor="t" rtlCol="false" tIns="0" lIns="0" bIns="0" rIns="0">
            <a:spAutoFit/>
          </a:bodyPr>
          <a:lstStyle/>
          <a:p>
            <a:pPr algn="ctr">
              <a:lnSpc>
                <a:spcPts val="4079"/>
              </a:lnSpc>
            </a:pPr>
            <a:r>
              <a:rPr lang="en-US" sz="3999">
                <a:solidFill>
                  <a:srgbClr val="FFFFFF"/>
                </a:solidFill>
                <a:latin typeface="Bank Gothic Light"/>
                <a:ea typeface="Bank Gothic Light"/>
                <a:cs typeface="Bank Gothic Light"/>
                <a:sym typeface="Bank Gothic Light"/>
              </a:rPr>
              <a:t>MicrotronAI</a:t>
            </a:r>
          </a:p>
        </p:txBody>
      </p:sp>
      <p:sp>
        <p:nvSpPr>
          <p:cNvPr name="Freeform 7" id="7"/>
          <p:cNvSpPr/>
          <p:nvPr/>
        </p:nvSpPr>
        <p:spPr>
          <a:xfrm flipH="false" flipV="true" rot="0">
            <a:off x="13967460" y="0"/>
            <a:ext cx="3291840" cy="4114800"/>
          </a:xfrm>
          <a:custGeom>
            <a:avLst/>
            <a:gdLst/>
            <a:ahLst/>
            <a:cxnLst/>
            <a:rect r="r" b="b" t="t" l="l"/>
            <a:pathLst>
              <a:path h="4114800" w="3291840">
                <a:moveTo>
                  <a:pt x="0" y="4114800"/>
                </a:moveTo>
                <a:lnTo>
                  <a:pt x="3291840" y="4114800"/>
                </a:lnTo>
                <a:lnTo>
                  <a:pt x="3291840"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8" id="8"/>
          <p:cNvSpPr/>
          <p:nvPr/>
        </p:nvSpPr>
        <p:spPr>
          <a:xfrm rot="0">
            <a:off x="5897880" y="1796172"/>
            <a:ext cx="6492240" cy="0"/>
          </a:xfrm>
          <a:prstGeom prst="line">
            <a:avLst/>
          </a:prstGeom>
          <a:ln cap="flat" w="28575">
            <a:solidFill>
              <a:srgbClr val="FFFFFF"/>
            </a:solidFill>
            <a:prstDash val="solid"/>
            <a:headEnd type="oval" len="lg" w="lg"/>
            <a:tailEnd type="oval" len="lg" w="lg"/>
          </a:ln>
        </p:spPr>
      </p:sp>
      <p:sp>
        <p:nvSpPr>
          <p:cNvPr name="Freeform 9" id="9"/>
          <p:cNvSpPr/>
          <p:nvPr/>
        </p:nvSpPr>
        <p:spPr>
          <a:xfrm flipH="false" flipV="false" rot="0">
            <a:off x="8090165" y="6657733"/>
            <a:ext cx="2269534" cy="2144710"/>
          </a:xfrm>
          <a:custGeom>
            <a:avLst/>
            <a:gdLst/>
            <a:ahLst/>
            <a:cxnLst/>
            <a:rect r="r" b="b" t="t" l="l"/>
            <a:pathLst>
              <a:path h="2144710" w="2269534">
                <a:moveTo>
                  <a:pt x="0" y="0"/>
                </a:moveTo>
                <a:lnTo>
                  <a:pt x="2269534" y="0"/>
                </a:lnTo>
                <a:lnTo>
                  <a:pt x="2269534" y="2144710"/>
                </a:lnTo>
                <a:lnTo>
                  <a:pt x="0" y="2144710"/>
                </a:lnTo>
                <a:lnTo>
                  <a:pt x="0" y="0"/>
                </a:lnTo>
                <a:close/>
              </a:path>
            </a:pathLst>
          </a:custGeom>
          <a:blipFill>
            <a:blip r:embed="rId5"/>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AutoShape 3" id="3"/>
          <p:cNvSpPr/>
          <p:nvPr/>
        </p:nvSpPr>
        <p:spPr>
          <a:xfrm>
            <a:off x="1035545" y="9210675"/>
            <a:ext cx="7488604" cy="23812"/>
          </a:xfrm>
          <a:prstGeom prst="line">
            <a:avLst/>
          </a:prstGeom>
          <a:ln cap="flat" w="47625">
            <a:solidFill>
              <a:srgbClr val="FFFFFF"/>
            </a:solidFill>
            <a:prstDash val="solid"/>
            <a:headEnd type="oval" len="lg" w="lg"/>
            <a:tailEnd type="oval" len="lg" w="lg"/>
          </a:ln>
        </p:spPr>
      </p:sp>
      <p:sp>
        <p:nvSpPr>
          <p:cNvPr name="Freeform 4" id="4"/>
          <p:cNvSpPr/>
          <p:nvPr/>
        </p:nvSpPr>
        <p:spPr>
          <a:xfrm flipH="false" flipV="true" rot="0">
            <a:off x="14633625" y="0"/>
            <a:ext cx="2625675" cy="3282094"/>
          </a:xfrm>
          <a:custGeom>
            <a:avLst/>
            <a:gdLst/>
            <a:ahLst/>
            <a:cxnLst/>
            <a:rect r="r" b="b" t="t" l="l"/>
            <a:pathLst>
              <a:path h="3282094" w="2625675">
                <a:moveTo>
                  <a:pt x="0" y="3282094"/>
                </a:moveTo>
                <a:lnTo>
                  <a:pt x="2625675" y="3282094"/>
                </a:lnTo>
                <a:lnTo>
                  <a:pt x="2625675" y="0"/>
                </a:lnTo>
                <a:lnTo>
                  <a:pt x="0" y="0"/>
                </a:lnTo>
                <a:lnTo>
                  <a:pt x="0" y="3282094"/>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1797155" y="4707785"/>
            <a:ext cx="5433454" cy="5410185"/>
          </a:xfrm>
          <a:custGeom>
            <a:avLst/>
            <a:gdLst/>
            <a:ahLst/>
            <a:cxnLst/>
            <a:rect r="r" b="b" t="t" l="l"/>
            <a:pathLst>
              <a:path h="5410185" w="5433454">
                <a:moveTo>
                  <a:pt x="0" y="0"/>
                </a:moveTo>
                <a:lnTo>
                  <a:pt x="5433454" y="0"/>
                </a:lnTo>
                <a:lnTo>
                  <a:pt x="5433454" y="5410185"/>
                </a:lnTo>
                <a:lnTo>
                  <a:pt x="0" y="5410185"/>
                </a:lnTo>
                <a:lnTo>
                  <a:pt x="0" y="0"/>
                </a:lnTo>
                <a:close/>
              </a:path>
            </a:pathLst>
          </a:custGeom>
          <a:blipFill>
            <a:blip r:embed="rId5"/>
            <a:stretch>
              <a:fillRect l="0" t="0" r="0" b="0"/>
            </a:stretch>
          </a:blipFill>
        </p:spPr>
      </p:sp>
      <p:grpSp>
        <p:nvGrpSpPr>
          <p:cNvPr name="Group 6" id="6"/>
          <p:cNvGrpSpPr/>
          <p:nvPr/>
        </p:nvGrpSpPr>
        <p:grpSpPr>
          <a:xfrm rot="0">
            <a:off x="2059933" y="5058294"/>
            <a:ext cx="2168755" cy="2168746"/>
            <a:chOff x="0" y="0"/>
            <a:chExt cx="6350000" cy="6349975"/>
          </a:xfrm>
        </p:grpSpPr>
        <p:sp>
          <p:nvSpPr>
            <p:cNvPr name="Freeform 7" id="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16006" t="0" r="-16006" b="0"/>
              </a:stretch>
            </a:blipFill>
          </p:spPr>
        </p:sp>
      </p:grpSp>
      <p:grpSp>
        <p:nvGrpSpPr>
          <p:cNvPr name="Group 8" id="8"/>
          <p:cNvGrpSpPr/>
          <p:nvPr/>
        </p:nvGrpSpPr>
        <p:grpSpPr>
          <a:xfrm rot="0">
            <a:off x="5141233" y="5143500"/>
            <a:ext cx="2168755" cy="216874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l="0" t="0" r="0" b="0"/>
              </a:stretch>
            </a:blipFill>
          </p:spPr>
        </p:sp>
      </p:grpSp>
      <p:sp>
        <p:nvSpPr>
          <p:cNvPr name="TextBox 10" id="10"/>
          <p:cNvSpPr txBox="true"/>
          <p:nvPr/>
        </p:nvSpPr>
        <p:spPr>
          <a:xfrm rot="0">
            <a:off x="3144311" y="8194684"/>
            <a:ext cx="3271073" cy="685800"/>
          </a:xfrm>
          <a:prstGeom prst="rect">
            <a:avLst/>
          </a:prstGeom>
        </p:spPr>
        <p:txBody>
          <a:bodyPr anchor="t" rtlCol="false" tIns="0" lIns="0" bIns="0" rIns="0">
            <a:spAutoFit/>
          </a:bodyPr>
          <a:lstStyle/>
          <a:p>
            <a:pPr algn="ctr">
              <a:lnSpc>
                <a:spcPts val="5100"/>
              </a:lnSpc>
            </a:pPr>
          </a:p>
        </p:txBody>
      </p:sp>
      <p:sp>
        <p:nvSpPr>
          <p:cNvPr name="TextBox 11" id="11"/>
          <p:cNvSpPr txBox="true"/>
          <p:nvPr/>
        </p:nvSpPr>
        <p:spPr>
          <a:xfrm rot="0">
            <a:off x="4779847" y="7588990"/>
            <a:ext cx="2891526" cy="470535"/>
          </a:xfrm>
          <a:prstGeom prst="rect">
            <a:avLst/>
          </a:prstGeom>
        </p:spPr>
        <p:txBody>
          <a:bodyPr anchor="t" rtlCol="false" tIns="0" lIns="0" bIns="0" rIns="0">
            <a:spAutoFit/>
          </a:bodyPr>
          <a:lstStyle/>
          <a:p>
            <a:pPr algn="ctr">
              <a:lnSpc>
                <a:spcPts val="3569"/>
              </a:lnSpc>
            </a:pPr>
            <a:r>
              <a:rPr lang="en-US" sz="3499">
                <a:solidFill>
                  <a:srgbClr val="FFFFFF"/>
                </a:solidFill>
                <a:latin typeface="Saira Condensed"/>
                <a:ea typeface="Saira Condensed"/>
                <a:cs typeface="Saira Condensed"/>
                <a:sym typeface="Saira Condensed"/>
              </a:rPr>
              <a:t>LIDAR Optics</a:t>
            </a:r>
          </a:p>
        </p:txBody>
      </p:sp>
      <p:sp>
        <p:nvSpPr>
          <p:cNvPr name="TextBox 12" id="12"/>
          <p:cNvSpPr txBox="true"/>
          <p:nvPr/>
        </p:nvSpPr>
        <p:spPr>
          <a:xfrm rot="0">
            <a:off x="1698548" y="7588990"/>
            <a:ext cx="2891526" cy="470535"/>
          </a:xfrm>
          <a:prstGeom prst="rect">
            <a:avLst/>
          </a:prstGeom>
        </p:spPr>
        <p:txBody>
          <a:bodyPr anchor="t" rtlCol="false" tIns="0" lIns="0" bIns="0" rIns="0">
            <a:spAutoFit/>
          </a:bodyPr>
          <a:lstStyle/>
          <a:p>
            <a:pPr algn="ctr">
              <a:lnSpc>
                <a:spcPts val="3569"/>
              </a:lnSpc>
            </a:pPr>
            <a:r>
              <a:rPr lang="en-US" sz="3499">
                <a:solidFill>
                  <a:srgbClr val="FFFFFF"/>
                </a:solidFill>
                <a:latin typeface="Saira Condensed"/>
                <a:ea typeface="Saira Condensed"/>
                <a:cs typeface="Saira Condensed"/>
                <a:sym typeface="Saira Condensed"/>
              </a:rPr>
              <a:t>Night Vision</a:t>
            </a:r>
          </a:p>
        </p:txBody>
      </p:sp>
      <p:sp>
        <p:nvSpPr>
          <p:cNvPr name="TextBox 13" id="13"/>
          <p:cNvSpPr txBox="true"/>
          <p:nvPr/>
        </p:nvSpPr>
        <p:spPr>
          <a:xfrm rot="0">
            <a:off x="1028700" y="970414"/>
            <a:ext cx="10828304" cy="1139190"/>
          </a:xfrm>
          <a:prstGeom prst="rect">
            <a:avLst/>
          </a:prstGeom>
        </p:spPr>
        <p:txBody>
          <a:bodyPr anchor="t" rtlCol="false" tIns="0" lIns="0" bIns="0" rIns="0">
            <a:spAutoFit/>
          </a:bodyPr>
          <a:lstStyle/>
          <a:p>
            <a:pPr algn="just">
              <a:lnSpc>
                <a:spcPts val="8880"/>
              </a:lnSpc>
            </a:pPr>
            <a:r>
              <a:rPr lang="en-US" b="true" sz="8000">
                <a:solidFill>
                  <a:srgbClr val="FFFFFF"/>
                </a:solidFill>
                <a:latin typeface="Saira Condensed Medium"/>
                <a:ea typeface="Saira Condensed Medium"/>
                <a:cs typeface="Saira Condensed Medium"/>
                <a:sym typeface="Saira Condensed Medium"/>
              </a:rPr>
              <a:t>Enhanced Visibility</a:t>
            </a:r>
          </a:p>
        </p:txBody>
      </p:sp>
      <p:sp>
        <p:nvSpPr>
          <p:cNvPr name="TextBox 14" id="14"/>
          <p:cNvSpPr txBox="true"/>
          <p:nvPr/>
        </p:nvSpPr>
        <p:spPr>
          <a:xfrm rot="0">
            <a:off x="1028700" y="2277257"/>
            <a:ext cx="13485182" cy="1925955"/>
          </a:xfrm>
          <a:prstGeom prst="rect">
            <a:avLst/>
          </a:prstGeom>
        </p:spPr>
        <p:txBody>
          <a:bodyPr anchor="t" rtlCol="false" tIns="0" lIns="0" bIns="0" rIns="0">
            <a:spAutoFit/>
          </a:bodyPr>
          <a:lstStyle/>
          <a:p>
            <a:pPr algn="l">
              <a:lnSpc>
                <a:spcPts val="3060"/>
              </a:lnSpc>
            </a:pPr>
            <a:r>
              <a:rPr lang="en-US" sz="3000">
                <a:solidFill>
                  <a:srgbClr val="FFFFFF"/>
                </a:solidFill>
                <a:latin typeface="TT Commons Pro Expanded"/>
                <a:ea typeface="TT Commons Pro Expanded"/>
                <a:cs typeface="TT Commons Pro Expanded"/>
                <a:sym typeface="TT Commons Pro Expanded"/>
              </a:rPr>
              <a:t>Integrated infrared night vision, thermal imaging, and LIDAR-based smoke-penetrating optics to provide clear, real-time footage in low-light and smoke-filled environments. Advanced AI-driven image processing adapts to conditions, ensuring optimal clarity by dynamically switching between night vision and thermal modes. </a:t>
            </a:r>
          </a:p>
        </p:txBody>
      </p:sp>
      <p:sp>
        <p:nvSpPr>
          <p:cNvPr name="TextBox 15" id="15"/>
          <p:cNvSpPr txBox="true"/>
          <p:nvPr/>
        </p:nvSpPr>
        <p:spPr>
          <a:xfrm rot="0">
            <a:off x="7671373" y="7588990"/>
            <a:ext cx="2891526" cy="470535"/>
          </a:xfrm>
          <a:prstGeom prst="rect">
            <a:avLst/>
          </a:prstGeom>
        </p:spPr>
        <p:txBody>
          <a:bodyPr anchor="t" rtlCol="false" tIns="0" lIns="0" bIns="0" rIns="0">
            <a:spAutoFit/>
          </a:bodyPr>
          <a:lstStyle/>
          <a:p>
            <a:pPr algn="ctr">
              <a:lnSpc>
                <a:spcPts val="3569"/>
              </a:lnSpc>
            </a:pPr>
            <a:r>
              <a:rPr lang="en-US" sz="3499">
                <a:solidFill>
                  <a:srgbClr val="FFFFFF"/>
                </a:solidFill>
                <a:latin typeface="Saira Condensed"/>
                <a:ea typeface="Saira Condensed"/>
                <a:cs typeface="Saira Condensed"/>
                <a:sym typeface="Saira Condensed"/>
              </a:rPr>
              <a:t>SAR</a:t>
            </a:r>
          </a:p>
        </p:txBody>
      </p:sp>
      <p:grpSp>
        <p:nvGrpSpPr>
          <p:cNvPr name="Group 16" id="16"/>
          <p:cNvGrpSpPr/>
          <p:nvPr/>
        </p:nvGrpSpPr>
        <p:grpSpPr>
          <a:xfrm rot="0">
            <a:off x="8032758" y="5143500"/>
            <a:ext cx="2168755" cy="2168746"/>
            <a:chOff x="0" y="0"/>
            <a:chExt cx="6350000" cy="6349975"/>
          </a:xfrm>
        </p:grpSpPr>
        <p:sp>
          <p:nvSpPr>
            <p:cNvPr name="Freeform 17" id="1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l="0" t="0" r="0" b="0"/>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AutoShape 3" id="3"/>
          <p:cNvSpPr/>
          <p:nvPr/>
        </p:nvSpPr>
        <p:spPr>
          <a:xfrm>
            <a:off x="1035545" y="9210675"/>
            <a:ext cx="7488604" cy="23812"/>
          </a:xfrm>
          <a:prstGeom prst="line">
            <a:avLst/>
          </a:prstGeom>
          <a:ln cap="flat" w="47625">
            <a:solidFill>
              <a:srgbClr val="FFFFFF"/>
            </a:solidFill>
            <a:prstDash val="solid"/>
            <a:headEnd type="oval" len="lg" w="lg"/>
            <a:tailEnd type="oval" len="lg" w="lg"/>
          </a:ln>
        </p:spPr>
      </p:sp>
      <p:sp>
        <p:nvSpPr>
          <p:cNvPr name="Freeform 4" id="4"/>
          <p:cNvSpPr/>
          <p:nvPr/>
        </p:nvSpPr>
        <p:spPr>
          <a:xfrm flipH="false" flipV="true" rot="0">
            <a:off x="14633625" y="0"/>
            <a:ext cx="2625675" cy="3282094"/>
          </a:xfrm>
          <a:custGeom>
            <a:avLst/>
            <a:gdLst/>
            <a:ahLst/>
            <a:cxnLst/>
            <a:rect r="r" b="b" t="t" l="l"/>
            <a:pathLst>
              <a:path h="3282094" w="2625675">
                <a:moveTo>
                  <a:pt x="0" y="3282094"/>
                </a:moveTo>
                <a:lnTo>
                  <a:pt x="2625675" y="3282094"/>
                </a:lnTo>
                <a:lnTo>
                  <a:pt x="2625675" y="0"/>
                </a:lnTo>
                <a:lnTo>
                  <a:pt x="0" y="0"/>
                </a:lnTo>
                <a:lnTo>
                  <a:pt x="0" y="3282094"/>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1797155" y="4707785"/>
            <a:ext cx="5433454" cy="5410185"/>
          </a:xfrm>
          <a:custGeom>
            <a:avLst/>
            <a:gdLst/>
            <a:ahLst/>
            <a:cxnLst/>
            <a:rect r="r" b="b" t="t" l="l"/>
            <a:pathLst>
              <a:path h="5410185" w="5433454">
                <a:moveTo>
                  <a:pt x="0" y="0"/>
                </a:moveTo>
                <a:lnTo>
                  <a:pt x="5433454" y="0"/>
                </a:lnTo>
                <a:lnTo>
                  <a:pt x="5433454" y="5410185"/>
                </a:lnTo>
                <a:lnTo>
                  <a:pt x="0" y="5410185"/>
                </a:lnTo>
                <a:lnTo>
                  <a:pt x="0" y="0"/>
                </a:lnTo>
                <a:close/>
              </a:path>
            </a:pathLst>
          </a:custGeom>
          <a:blipFill>
            <a:blip r:embed="rId5"/>
            <a:stretch>
              <a:fillRect l="0" t="0" r="0" b="0"/>
            </a:stretch>
          </a:blipFill>
        </p:spPr>
      </p:sp>
      <p:grpSp>
        <p:nvGrpSpPr>
          <p:cNvPr name="Group 6" id="6"/>
          <p:cNvGrpSpPr/>
          <p:nvPr/>
        </p:nvGrpSpPr>
        <p:grpSpPr>
          <a:xfrm rot="0">
            <a:off x="3695470" y="5143500"/>
            <a:ext cx="2168755" cy="2168746"/>
            <a:chOff x="0" y="0"/>
            <a:chExt cx="6350000" cy="6349975"/>
          </a:xfrm>
        </p:grpSpPr>
        <p:sp>
          <p:nvSpPr>
            <p:cNvPr name="Freeform 7" id="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3535" t="-3126" r="-8398" b="-3491"/>
              </a:stretch>
            </a:blipFill>
          </p:spPr>
        </p:sp>
      </p:grpSp>
      <p:sp>
        <p:nvSpPr>
          <p:cNvPr name="TextBox 8" id="8"/>
          <p:cNvSpPr txBox="true"/>
          <p:nvPr/>
        </p:nvSpPr>
        <p:spPr>
          <a:xfrm rot="0">
            <a:off x="3144311" y="8194684"/>
            <a:ext cx="3271073" cy="685800"/>
          </a:xfrm>
          <a:prstGeom prst="rect">
            <a:avLst/>
          </a:prstGeom>
        </p:spPr>
        <p:txBody>
          <a:bodyPr anchor="t" rtlCol="false" tIns="0" lIns="0" bIns="0" rIns="0">
            <a:spAutoFit/>
          </a:bodyPr>
          <a:lstStyle/>
          <a:p>
            <a:pPr algn="ctr">
              <a:lnSpc>
                <a:spcPts val="5100"/>
              </a:lnSpc>
            </a:pPr>
          </a:p>
        </p:txBody>
      </p:sp>
      <p:sp>
        <p:nvSpPr>
          <p:cNvPr name="TextBox 9" id="9"/>
          <p:cNvSpPr txBox="true"/>
          <p:nvPr/>
        </p:nvSpPr>
        <p:spPr>
          <a:xfrm rot="0">
            <a:off x="3334084" y="7647949"/>
            <a:ext cx="2891526" cy="470535"/>
          </a:xfrm>
          <a:prstGeom prst="rect">
            <a:avLst/>
          </a:prstGeom>
        </p:spPr>
        <p:txBody>
          <a:bodyPr anchor="t" rtlCol="false" tIns="0" lIns="0" bIns="0" rIns="0">
            <a:spAutoFit/>
          </a:bodyPr>
          <a:lstStyle/>
          <a:p>
            <a:pPr algn="ctr">
              <a:lnSpc>
                <a:spcPts val="3569"/>
              </a:lnSpc>
            </a:pPr>
            <a:r>
              <a:rPr lang="en-US" sz="3499">
                <a:solidFill>
                  <a:srgbClr val="FFFFFF"/>
                </a:solidFill>
                <a:latin typeface="Saira Condensed"/>
                <a:ea typeface="Saira Condensed"/>
                <a:cs typeface="Saira Condensed"/>
                <a:sym typeface="Saira Condensed"/>
              </a:rPr>
              <a:t>Thermal Imaging</a:t>
            </a:r>
          </a:p>
        </p:txBody>
      </p:sp>
      <p:sp>
        <p:nvSpPr>
          <p:cNvPr name="TextBox 10" id="10"/>
          <p:cNvSpPr txBox="true"/>
          <p:nvPr/>
        </p:nvSpPr>
        <p:spPr>
          <a:xfrm rot="0">
            <a:off x="1028700" y="970414"/>
            <a:ext cx="10828304" cy="1139190"/>
          </a:xfrm>
          <a:prstGeom prst="rect">
            <a:avLst/>
          </a:prstGeom>
        </p:spPr>
        <p:txBody>
          <a:bodyPr anchor="t" rtlCol="false" tIns="0" lIns="0" bIns="0" rIns="0">
            <a:spAutoFit/>
          </a:bodyPr>
          <a:lstStyle/>
          <a:p>
            <a:pPr algn="just">
              <a:lnSpc>
                <a:spcPts val="8880"/>
              </a:lnSpc>
            </a:pPr>
            <a:r>
              <a:rPr lang="en-US" b="true" sz="8000">
                <a:solidFill>
                  <a:srgbClr val="FFFFFF"/>
                </a:solidFill>
                <a:latin typeface="Saira Condensed Medium"/>
                <a:ea typeface="Saira Condensed Medium"/>
                <a:cs typeface="Saira Condensed Medium"/>
                <a:sym typeface="Saira Condensed Medium"/>
              </a:rPr>
              <a:t>Infrared Thermal Imaging</a:t>
            </a:r>
          </a:p>
        </p:txBody>
      </p:sp>
      <p:sp>
        <p:nvSpPr>
          <p:cNvPr name="TextBox 11" id="11"/>
          <p:cNvSpPr txBox="true"/>
          <p:nvPr/>
        </p:nvSpPr>
        <p:spPr>
          <a:xfrm rot="0">
            <a:off x="1028700" y="2277257"/>
            <a:ext cx="13485182" cy="1163955"/>
          </a:xfrm>
          <a:prstGeom prst="rect">
            <a:avLst/>
          </a:prstGeom>
        </p:spPr>
        <p:txBody>
          <a:bodyPr anchor="t" rtlCol="false" tIns="0" lIns="0" bIns="0" rIns="0">
            <a:spAutoFit/>
          </a:bodyPr>
          <a:lstStyle/>
          <a:p>
            <a:pPr algn="l">
              <a:lnSpc>
                <a:spcPts val="3060"/>
              </a:lnSpc>
            </a:pPr>
            <a:r>
              <a:rPr lang="en-US" sz="3000">
                <a:solidFill>
                  <a:srgbClr val="FFFFFF"/>
                </a:solidFill>
                <a:latin typeface="TT Commons Pro Expanded"/>
                <a:ea typeface="TT Commons Pro Expanded"/>
                <a:cs typeface="TT Commons Pro Expanded"/>
                <a:sym typeface="TT Commons Pro Expanded"/>
              </a:rPr>
              <a:t>Enables detection of heat signatures and hotspots, assisting firefighters in locating victims and assessing fire severity even in smoke, darkness and in large outdoor search areas.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AutoShape 3" id="3"/>
          <p:cNvSpPr/>
          <p:nvPr/>
        </p:nvSpPr>
        <p:spPr>
          <a:xfrm>
            <a:off x="1035545" y="9210675"/>
            <a:ext cx="7488604" cy="23812"/>
          </a:xfrm>
          <a:prstGeom prst="line">
            <a:avLst/>
          </a:prstGeom>
          <a:ln cap="flat" w="47625">
            <a:solidFill>
              <a:srgbClr val="FFFFFF"/>
            </a:solidFill>
            <a:prstDash val="solid"/>
            <a:headEnd type="oval" len="lg" w="lg"/>
            <a:tailEnd type="oval" len="lg" w="lg"/>
          </a:ln>
        </p:spPr>
      </p:sp>
      <p:sp>
        <p:nvSpPr>
          <p:cNvPr name="Freeform 4" id="4"/>
          <p:cNvSpPr/>
          <p:nvPr/>
        </p:nvSpPr>
        <p:spPr>
          <a:xfrm flipH="false" flipV="true" rot="0">
            <a:off x="14633625" y="0"/>
            <a:ext cx="2625675" cy="3282094"/>
          </a:xfrm>
          <a:custGeom>
            <a:avLst/>
            <a:gdLst/>
            <a:ahLst/>
            <a:cxnLst/>
            <a:rect r="r" b="b" t="t" l="l"/>
            <a:pathLst>
              <a:path h="3282094" w="2625675">
                <a:moveTo>
                  <a:pt x="0" y="3282094"/>
                </a:moveTo>
                <a:lnTo>
                  <a:pt x="2625675" y="3282094"/>
                </a:lnTo>
                <a:lnTo>
                  <a:pt x="2625675" y="0"/>
                </a:lnTo>
                <a:lnTo>
                  <a:pt x="0" y="0"/>
                </a:lnTo>
                <a:lnTo>
                  <a:pt x="0" y="3282094"/>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1797155" y="4707785"/>
            <a:ext cx="5433454" cy="5410185"/>
          </a:xfrm>
          <a:custGeom>
            <a:avLst/>
            <a:gdLst/>
            <a:ahLst/>
            <a:cxnLst/>
            <a:rect r="r" b="b" t="t" l="l"/>
            <a:pathLst>
              <a:path h="5410185" w="5433454">
                <a:moveTo>
                  <a:pt x="0" y="0"/>
                </a:moveTo>
                <a:lnTo>
                  <a:pt x="5433454" y="0"/>
                </a:lnTo>
                <a:lnTo>
                  <a:pt x="5433454" y="5410185"/>
                </a:lnTo>
                <a:lnTo>
                  <a:pt x="0" y="5410185"/>
                </a:lnTo>
                <a:lnTo>
                  <a:pt x="0" y="0"/>
                </a:lnTo>
                <a:close/>
              </a:path>
            </a:pathLst>
          </a:custGeom>
          <a:blipFill>
            <a:blip r:embed="rId5"/>
            <a:stretch>
              <a:fillRect l="0" t="0" r="0" b="0"/>
            </a:stretch>
          </a:blipFill>
        </p:spPr>
      </p:sp>
      <p:grpSp>
        <p:nvGrpSpPr>
          <p:cNvPr name="Group 6" id="6"/>
          <p:cNvGrpSpPr/>
          <p:nvPr/>
        </p:nvGrpSpPr>
        <p:grpSpPr>
          <a:xfrm rot="0">
            <a:off x="3695470" y="5610328"/>
            <a:ext cx="2168755" cy="2168746"/>
            <a:chOff x="0" y="0"/>
            <a:chExt cx="6350000" cy="6349975"/>
          </a:xfrm>
        </p:grpSpPr>
        <p:sp>
          <p:nvSpPr>
            <p:cNvPr name="Freeform 7" id="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25046" t="0" r="-25046" b="0"/>
              </a:stretch>
            </a:blipFill>
          </p:spPr>
        </p:sp>
      </p:grpSp>
      <p:sp>
        <p:nvSpPr>
          <p:cNvPr name="TextBox 8" id="8"/>
          <p:cNvSpPr txBox="true"/>
          <p:nvPr/>
        </p:nvSpPr>
        <p:spPr>
          <a:xfrm rot="0">
            <a:off x="3144311" y="8194684"/>
            <a:ext cx="3271073" cy="685800"/>
          </a:xfrm>
          <a:prstGeom prst="rect">
            <a:avLst/>
          </a:prstGeom>
        </p:spPr>
        <p:txBody>
          <a:bodyPr anchor="t" rtlCol="false" tIns="0" lIns="0" bIns="0" rIns="0">
            <a:spAutoFit/>
          </a:bodyPr>
          <a:lstStyle/>
          <a:p>
            <a:pPr algn="ctr">
              <a:lnSpc>
                <a:spcPts val="5100"/>
              </a:lnSpc>
            </a:pPr>
          </a:p>
        </p:txBody>
      </p:sp>
      <p:sp>
        <p:nvSpPr>
          <p:cNvPr name="TextBox 9" id="9"/>
          <p:cNvSpPr txBox="true"/>
          <p:nvPr/>
        </p:nvSpPr>
        <p:spPr>
          <a:xfrm rot="0">
            <a:off x="3334084" y="8028949"/>
            <a:ext cx="2891526" cy="470535"/>
          </a:xfrm>
          <a:prstGeom prst="rect">
            <a:avLst/>
          </a:prstGeom>
        </p:spPr>
        <p:txBody>
          <a:bodyPr anchor="t" rtlCol="false" tIns="0" lIns="0" bIns="0" rIns="0">
            <a:spAutoFit/>
          </a:bodyPr>
          <a:lstStyle/>
          <a:p>
            <a:pPr algn="ctr">
              <a:lnSpc>
                <a:spcPts val="3569"/>
              </a:lnSpc>
            </a:pPr>
            <a:r>
              <a:rPr lang="en-US" sz="3499">
                <a:solidFill>
                  <a:srgbClr val="FFFFFF"/>
                </a:solidFill>
                <a:latin typeface="Saira Condensed"/>
                <a:ea typeface="Saira Condensed"/>
                <a:cs typeface="Saira Condensed"/>
                <a:sym typeface="Saira Condensed"/>
              </a:rPr>
              <a:t>Safety Tags</a:t>
            </a:r>
          </a:p>
        </p:txBody>
      </p:sp>
      <p:sp>
        <p:nvSpPr>
          <p:cNvPr name="TextBox 10" id="10"/>
          <p:cNvSpPr txBox="true"/>
          <p:nvPr/>
        </p:nvSpPr>
        <p:spPr>
          <a:xfrm rot="0">
            <a:off x="1028700" y="970414"/>
            <a:ext cx="10828304" cy="1139190"/>
          </a:xfrm>
          <a:prstGeom prst="rect">
            <a:avLst/>
          </a:prstGeom>
        </p:spPr>
        <p:txBody>
          <a:bodyPr anchor="t" rtlCol="false" tIns="0" lIns="0" bIns="0" rIns="0">
            <a:spAutoFit/>
          </a:bodyPr>
          <a:lstStyle/>
          <a:p>
            <a:pPr algn="just">
              <a:lnSpc>
                <a:spcPts val="8880"/>
              </a:lnSpc>
            </a:pPr>
            <a:r>
              <a:rPr lang="en-US" b="true" sz="8000">
                <a:solidFill>
                  <a:srgbClr val="FFFFFF"/>
                </a:solidFill>
                <a:latin typeface="Saira Condensed Medium"/>
                <a:ea typeface="Saira Condensed Medium"/>
                <a:cs typeface="Saira Condensed Medium"/>
                <a:sym typeface="Saira Condensed Medium"/>
              </a:rPr>
              <a:t>Safety Tags</a:t>
            </a:r>
          </a:p>
        </p:txBody>
      </p:sp>
      <p:sp>
        <p:nvSpPr>
          <p:cNvPr name="TextBox 11" id="11"/>
          <p:cNvSpPr txBox="true"/>
          <p:nvPr/>
        </p:nvSpPr>
        <p:spPr>
          <a:xfrm rot="0">
            <a:off x="1028700" y="2147705"/>
            <a:ext cx="11980470" cy="3912584"/>
          </a:xfrm>
          <a:prstGeom prst="rect">
            <a:avLst/>
          </a:prstGeom>
        </p:spPr>
        <p:txBody>
          <a:bodyPr anchor="t" rtlCol="false" tIns="0" lIns="0" bIns="0" rIns="0">
            <a:spAutoFit/>
          </a:bodyPr>
          <a:lstStyle/>
          <a:p>
            <a:pPr algn="l">
              <a:lnSpc>
                <a:spcPts val="2831"/>
              </a:lnSpc>
            </a:pPr>
            <a:r>
              <a:rPr lang="en-US" sz="2776">
                <a:solidFill>
                  <a:srgbClr val="FFFFFF"/>
                </a:solidFill>
                <a:latin typeface="TT Commons Pro Expanded"/>
                <a:ea typeface="TT Commons Pro Expanded"/>
                <a:cs typeface="TT Commons Pro Expanded"/>
                <a:sym typeface="TT Commons Pro Expanded"/>
              </a:rPr>
              <a:t>Each user or firefighter will wear a tag in their uniform that functions similar to an applewatch/air tag. This tag will transmit their location to a tablet that controls the droid. The tablet will display a map, generated by echolocation technology, showing the real-time positions of each firefighter. Additionally, the tag will monitor heart rate, respiration rate, and blood oxygen levels, allowing any significant changes in these metrics to be visible on the tablet. If a firefighter loses consciousness, the tablet will alert the operator, enabling them to dispatch a rescue team to the exact location.</a:t>
            </a:r>
          </a:p>
          <a:p>
            <a:pPr algn="l">
              <a:lnSpc>
                <a:spcPts val="2922"/>
              </a:lnSpc>
            </a:pPr>
          </a:p>
        </p:txBody>
      </p:sp>
      <p:sp>
        <p:nvSpPr>
          <p:cNvPr name="TextBox 12" id="12"/>
          <p:cNvSpPr txBox="true"/>
          <p:nvPr/>
        </p:nvSpPr>
        <p:spPr>
          <a:xfrm rot="0">
            <a:off x="6415384" y="8028949"/>
            <a:ext cx="2891526" cy="470535"/>
          </a:xfrm>
          <a:prstGeom prst="rect">
            <a:avLst/>
          </a:prstGeom>
        </p:spPr>
        <p:txBody>
          <a:bodyPr anchor="t" rtlCol="false" tIns="0" lIns="0" bIns="0" rIns="0">
            <a:spAutoFit/>
          </a:bodyPr>
          <a:lstStyle/>
          <a:p>
            <a:pPr algn="ctr">
              <a:lnSpc>
                <a:spcPts val="3569"/>
              </a:lnSpc>
            </a:pPr>
            <a:r>
              <a:rPr lang="en-US" sz="3499">
                <a:solidFill>
                  <a:srgbClr val="FFFFFF"/>
                </a:solidFill>
                <a:latin typeface="Saira Condensed"/>
                <a:ea typeface="Saira Condensed"/>
                <a:cs typeface="Saira Condensed"/>
                <a:sym typeface="Saira Condensed"/>
              </a:rPr>
              <a:t>RFID Technology</a:t>
            </a:r>
          </a:p>
        </p:txBody>
      </p:sp>
      <p:grpSp>
        <p:nvGrpSpPr>
          <p:cNvPr name="Group 13" id="13"/>
          <p:cNvGrpSpPr/>
          <p:nvPr/>
        </p:nvGrpSpPr>
        <p:grpSpPr>
          <a:xfrm rot="0">
            <a:off x="6776769" y="5610328"/>
            <a:ext cx="2168755" cy="2168746"/>
            <a:chOff x="0" y="0"/>
            <a:chExt cx="6350000" cy="6349975"/>
          </a:xfrm>
        </p:grpSpPr>
        <p:sp>
          <p:nvSpPr>
            <p:cNvPr name="Freeform 14" id="1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25046" t="0" r="-25046" b="0"/>
              </a:stretch>
            </a:blipFill>
          </p:spPr>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028700" y="8401225"/>
            <a:ext cx="7217125" cy="808917"/>
            <a:chOff x="0" y="0"/>
            <a:chExt cx="9622834" cy="1078557"/>
          </a:xfrm>
        </p:grpSpPr>
        <p:grpSp>
          <p:nvGrpSpPr>
            <p:cNvPr name="Group 4" id="4"/>
            <p:cNvGrpSpPr/>
            <p:nvPr/>
          </p:nvGrpSpPr>
          <p:grpSpPr>
            <a:xfrm rot="0">
              <a:off x="2614213" y="0"/>
              <a:ext cx="4394407" cy="1078557"/>
              <a:chOff x="0" y="0"/>
              <a:chExt cx="1132584" cy="277980"/>
            </a:xfrm>
          </p:grpSpPr>
          <p:sp>
            <p:nvSpPr>
              <p:cNvPr name="Freeform 5" id="5"/>
              <p:cNvSpPr/>
              <p:nvPr/>
            </p:nvSpPr>
            <p:spPr>
              <a:xfrm flipH="false" flipV="false" rot="0">
                <a:off x="0" y="0"/>
                <a:ext cx="1132584" cy="277980"/>
              </a:xfrm>
              <a:custGeom>
                <a:avLst/>
                <a:gdLst/>
                <a:ahLst/>
                <a:cxnLst/>
                <a:rect r="r" b="b" t="t" l="l"/>
                <a:pathLst>
                  <a:path h="277980" w="1132584">
                    <a:moveTo>
                      <a:pt x="0" y="0"/>
                    </a:moveTo>
                    <a:lnTo>
                      <a:pt x="1132584" y="0"/>
                    </a:lnTo>
                    <a:lnTo>
                      <a:pt x="1132584" y="277980"/>
                    </a:lnTo>
                    <a:lnTo>
                      <a:pt x="0" y="277980"/>
                    </a:lnTo>
                    <a:close/>
                  </a:path>
                </a:pathLst>
              </a:custGeom>
              <a:solidFill>
                <a:srgbClr val="FFFFFF"/>
              </a:solidFill>
            </p:spPr>
          </p:sp>
        </p:grpSp>
        <p:sp>
          <p:nvSpPr>
            <p:cNvPr name="TextBox 6" id="6"/>
            <p:cNvSpPr txBox="true"/>
            <p:nvPr/>
          </p:nvSpPr>
          <p:spPr>
            <a:xfrm rot="0">
              <a:off x="0" y="38100"/>
              <a:ext cx="9622834" cy="977900"/>
            </a:xfrm>
            <a:prstGeom prst="rect">
              <a:avLst/>
            </a:prstGeom>
          </p:spPr>
          <p:txBody>
            <a:bodyPr anchor="t" rtlCol="false" tIns="0" lIns="0" bIns="0" rIns="0">
              <a:spAutoFit/>
            </a:bodyPr>
            <a:lstStyle/>
            <a:p>
              <a:pPr algn="ctr">
                <a:lnSpc>
                  <a:spcPts val="5550"/>
                </a:lnSpc>
              </a:pPr>
              <a:r>
                <a:rPr lang="en-US" b="true" sz="5000" spc="500">
                  <a:solidFill>
                    <a:srgbClr val="0B1B27"/>
                  </a:solidFill>
                  <a:latin typeface="Saira Condensed Medium"/>
                  <a:ea typeface="Saira Condensed Medium"/>
                  <a:cs typeface="Saira Condensed Medium"/>
                  <a:sym typeface="Saira Condensed Medium"/>
                </a:rPr>
                <a:t>A</a:t>
              </a:r>
            </a:p>
          </p:txBody>
        </p:sp>
      </p:grpSp>
      <p:grpSp>
        <p:nvGrpSpPr>
          <p:cNvPr name="Group 7" id="7"/>
          <p:cNvGrpSpPr/>
          <p:nvPr/>
        </p:nvGrpSpPr>
        <p:grpSpPr>
          <a:xfrm rot="0">
            <a:off x="10042175" y="8401225"/>
            <a:ext cx="7217125" cy="808917"/>
            <a:chOff x="0" y="0"/>
            <a:chExt cx="9622834" cy="1078557"/>
          </a:xfrm>
        </p:grpSpPr>
        <p:grpSp>
          <p:nvGrpSpPr>
            <p:cNvPr name="Group 8" id="8"/>
            <p:cNvGrpSpPr/>
            <p:nvPr/>
          </p:nvGrpSpPr>
          <p:grpSpPr>
            <a:xfrm rot="0">
              <a:off x="2614213" y="0"/>
              <a:ext cx="4394407" cy="1078557"/>
              <a:chOff x="0" y="0"/>
              <a:chExt cx="1132584" cy="277980"/>
            </a:xfrm>
          </p:grpSpPr>
          <p:sp>
            <p:nvSpPr>
              <p:cNvPr name="Freeform 9" id="9"/>
              <p:cNvSpPr/>
              <p:nvPr/>
            </p:nvSpPr>
            <p:spPr>
              <a:xfrm flipH="false" flipV="false" rot="0">
                <a:off x="0" y="0"/>
                <a:ext cx="1132584" cy="277980"/>
              </a:xfrm>
              <a:custGeom>
                <a:avLst/>
                <a:gdLst/>
                <a:ahLst/>
                <a:cxnLst/>
                <a:rect r="r" b="b" t="t" l="l"/>
                <a:pathLst>
                  <a:path h="277980" w="1132584">
                    <a:moveTo>
                      <a:pt x="0" y="0"/>
                    </a:moveTo>
                    <a:lnTo>
                      <a:pt x="1132584" y="0"/>
                    </a:lnTo>
                    <a:lnTo>
                      <a:pt x="1132584" y="277980"/>
                    </a:lnTo>
                    <a:lnTo>
                      <a:pt x="0" y="277980"/>
                    </a:lnTo>
                    <a:close/>
                  </a:path>
                </a:pathLst>
              </a:custGeom>
              <a:solidFill>
                <a:srgbClr val="FFFFFF"/>
              </a:solidFill>
            </p:spPr>
          </p:sp>
        </p:grpSp>
        <p:sp>
          <p:nvSpPr>
            <p:cNvPr name="TextBox 10" id="10"/>
            <p:cNvSpPr txBox="true"/>
            <p:nvPr/>
          </p:nvSpPr>
          <p:spPr>
            <a:xfrm rot="0">
              <a:off x="0" y="38100"/>
              <a:ext cx="9622834" cy="977900"/>
            </a:xfrm>
            <a:prstGeom prst="rect">
              <a:avLst/>
            </a:prstGeom>
          </p:spPr>
          <p:txBody>
            <a:bodyPr anchor="t" rtlCol="false" tIns="0" lIns="0" bIns="0" rIns="0">
              <a:spAutoFit/>
            </a:bodyPr>
            <a:lstStyle/>
            <a:p>
              <a:pPr algn="ctr">
                <a:lnSpc>
                  <a:spcPts val="5550"/>
                </a:lnSpc>
              </a:pPr>
              <a:r>
                <a:rPr lang="en-US" b="true" sz="5000" spc="500">
                  <a:solidFill>
                    <a:srgbClr val="0B1B27"/>
                  </a:solidFill>
                  <a:latin typeface="Saira Condensed Medium"/>
                  <a:ea typeface="Saira Condensed Medium"/>
                  <a:cs typeface="Saira Condensed Medium"/>
                  <a:sym typeface="Saira Condensed Medium"/>
                </a:rPr>
                <a:t>C</a:t>
              </a:r>
            </a:p>
          </p:txBody>
        </p:sp>
      </p:grpSp>
      <p:sp>
        <p:nvSpPr>
          <p:cNvPr name="AutoShape 11" id="11"/>
          <p:cNvSpPr/>
          <p:nvPr/>
        </p:nvSpPr>
        <p:spPr>
          <a:xfrm rot="7651">
            <a:off x="3794887" y="2220179"/>
            <a:ext cx="10698225" cy="0"/>
          </a:xfrm>
          <a:prstGeom prst="line">
            <a:avLst/>
          </a:prstGeom>
          <a:ln cap="flat" w="47625">
            <a:solidFill>
              <a:srgbClr val="FFFFFF"/>
            </a:solidFill>
            <a:prstDash val="solid"/>
            <a:headEnd type="oval" len="lg" w="lg"/>
            <a:tailEnd type="oval" len="lg" w="lg"/>
          </a:ln>
        </p:spPr>
      </p:sp>
      <p:grpSp>
        <p:nvGrpSpPr>
          <p:cNvPr name="Group 12" id="12"/>
          <p:cNvGrpSpPr/>
          <p:nvPr/>
        </p:nvGrpSpPr>
        <p:grpSpPr>
          <a:xfrm rot="0">
            <a:off x="5535437" y="8401225"/>
            <a:ext cx="7217125" cy="808917"/>
            <a:chOff x="0" y="0"/>
            <a:chExt cx="9622834" cy="1078557"/>
          </a:xfrm>
        </p:grpSpPr>
        <p:grpSp>
          <p:nvGrpSpPr>
            <p:cNvPr name="Group 13" id="13"/>
            <p:cNvGrpSpPr/>
            <p:nvPr/>
          </p:nvGrpSpPr>
          <p:grpSpPr>
            <a:xfrm rot="0">
              <a:off x="2614213" y="0"/>
              <a:ext cx="4394407" cy="1078557"/>
              <a:chOff x="0" y="0"/>
              <a:chExt cx="1132584" cy="277980"/>
            </a:xfrm>
          </p:grpSpPr>
          <p:sp>
            <p:nvSpPr>
              <p:cNvPr name="Freeform 14" id="14"/>
              <p:cNvSpPr/>
              <p:nvPr/>
            </p:nvSpPr>
            <p:spPr>
              <a:xfrm flipH="false" flipV="false" rot="0">
                <a:off x="0" y="0"/>
                <a:ext cx="1132584" cy="277980"/>
              </a:xfrm>
              <a:custGeom>
                <a:avLst/>
                <a:gdLst/>
                <a:ahLst/>
                <a:cxnLst/>
                <a:rect r="r" b="b" t="t" l="l"/>
                <a:pathLst>
                  <a:path h="277980" w="1132584">
                    <a:moveTo>
                      <a:pt x="0" y="0"/>
                    </a:moveTo>
                    <a:lnTo>
                      <a:pt x="1132584" y="0"/>
                    </a:lnTo>
                    <a:lnTo>
                      <a:pt x="1132584" y="277980"/>
                    </a:lnTo>
                    <a:lnTo>
                      <a:pt x="0" y="277980"/>
                    </a:lnTo>
                    <a:close/>
                  </a:path>
                </a:pathLst>
              </a:custGeom>
              <a:solidFill>
                <a:srgbClr val="FFFFFF"/>
              </a:solidFill>
            </p:spPr>
          </p:sp>
        </p:grpSp>
        <p:sp>
          <p:nvSpPr>
            <p:cNvPr name="TextBox 15" id="15"/>
            <p:cNvSpPr txBox="true"/>
            <p:nvPr/>
          </p:nvSpPr>
          <p:spPr>
            <a:xfrm rot="0">
              <a:off x="0" y="38100"/>
              <a:ext cx="9622834" cy="977900"/>
            </a:xfrm>
            <a:prstGeom prst="rect">
              <a:avLst/>
            </a:prstGeom>
          </p:spPr>
          <p:txBody>
            <a:bodyPr anchor="t" rtlCol="false" tIns="0" lIns="0" bIns="0" rIns="0">
              <a:spAutoFit/>
            </a:bodyPr>
            <a:lstStyle/>
            <a:p>
              <a:pPr algn="ctr">
                <a:lnSpc>
                  <a:spcPts val="5550"/>
                </a:lnSpc>
              </a:pPr>
              <a:r>
                <a:rPr lang="en-US" b="true" sz="5000" spc="500">
                  <a:solidFill>
                    <a:srgbClr val="0B1B27"/>
                  </a:solidFill>
                  <a:latin typeface="Saira Condensed Medium"/>
                  <a:ea typeface="Saira Condensed Medium"/>
                  <a:cs typeface="Saira Condensed Medium"/>
                  <a:sym typeface="Saira Condensed Medium"/>
                </a:rPr>
                <a:t>B</a:t>
              </a:r>
            </a:p>
          </p:txBody>
        </p:sp>
      </p:grpSp>
      <p:sp>
        <p:nvSpPr>
          <p:cNvPr name="Freeform 16" id="16"/>
          <p:cNvSpPr/>
          <p:nvPr/>
        </p:nvSpPr>
        <p:spPr>
          <a:xfrm flipH="false" flipV="false" rot="0">
            <a:off x="2117644" y="3356422"/>
            <a:ext cx="4838522" cy="4817801"/>
          </a:xfrm>
          <a:custGeom>
            <a:avLst/>
            <a:gdLst/>
            <a:ahLst/>
            <a:cxnLst/>
            <a:rect r="r" b="b" t="t" l="l"/>
            <a:pathLst>
              <a:path h="4817801" w="4838522">
                <a:moveTo>
                  <a:pt x="0" y="0"/>
                </a:moveTo>
                <a:lnTo>
                  <a:pt x="4838523" y="0"/>
                </a:lnTo>
                <a:lnTo>
                  <a:pt x="4838523" y="4817800"/>
                </a:lnTo>
                <a:lnTo>
                  <a:pt x="0" y="4817800"/>
                </a:lnTo>
                <a:lnTo>
                  <a:pt x="0" y="0"/>
                </a:lnTo>
                <a:close/>
              </a:path>
            </a:pathLst>
          </a:custGeom>
          <a:blipFill>
            <a:blip r:embed="rId3"/>
            <a:stretch>
              <a:fillRect l="0" t="0" r="0" b="0"/>
            </a:stretch>
          </a:blipFill>
        </p:spPr>
      </p:sp>
      <p:sp>
        <p:nvSpPr>
          <p:cNvPr name="Freeform 17" id="17"/>
          <p:cNvSpPr/>
          <p:nvPr/>
        </p:nvSpPr>
        <p:spPr>
          <a:xfrm flipH="false" flipV="false" rot="0">
            <a:off x="6968928" y="3746777"/>
            <a:ext cx="4350145" cy="4350145"/>
          </a:xfrm>
          <a:custGeom>
            <a:avLst/>
            <a:gdLst/>
            <a:ahLst/>
            <a:cxnLst/>
            <a:rect r="r" b="b" t="t" l="l"/>
            <a:pathLst>
              <a:path h="4350145" w="4350145">
                <a:moveTo>
                  <a:pt x="0" y="0"/>
                </a:moveTo>
                <a:lnTo>
                  <a:pt x="4350144" y="0"/>
                </a:lnTo>
                <a:lnTo>
                  <a:pt x="4350144" y="4350145"/>
                </a:lnTo>
                <a:lnTo>
                  <a:pt x="0" y="4350145"/>
                </a:lnTo>
                <a:lnTo>
                  <a:pt x="0" y="0"/>
                </a:lnTo>
                <a:close/>
              </a:path>
            </a:pathLst>
          </a:custGeom>
          <a:blipFill>
            <a:blip r:embed="rId4"/>
            <a:stretch>
              <a:fillRect l="0" t="0" r="0" b="0"/>
            </a:stretch>
          </a:blipFill>
        </p:spPr>
      </p:sp>
      <p:sp>
        <p:nvSpPr>
          <p:cNvPr name="Freeform 18" id="18"/>
          <p:cNvSpPr/>
          <p:nvPr/>
        </p:nvSpPr>
        <p:spPr>
          <a:xfrm flipH="false" flipV="false" rot="0">
            <a:off x="11631018" y="3972419"/>
            <a:ext cx="4298663" cy="4298663"/>
          </a:xfrm>
          <a:custGeom>
            <a:avLst/>
            <a:gdLst/>
            <a:ahLst/>
            <a:cxnLst/>
            <a:rect r="r" b="b" t="t" l="l"/>
            <a:pathLst>
              <a:path h="4298663" w="4298663">
                <a:moveTo>
                  <a:pt x="0" y="0"/>
                </a:moveTo>
                <a:lnTo>
                  <a:pt x="4298664" y="0"/>
                </a:lnTo>
                <a:lnTo>
                  <a:pt x="4298664" y="4298664"/>
                </a:lnTo>
                <a:lnTo>
                  <a:pt x="0" y="4298664"/>
                </a:lnTo>
                <a:lnTo>
                  <a:pt x="0" y="0"/>
                </a:lnTo>
                <a:close/>
              </a:path>
            </a:pathLst>
          </a:custGeom>
          <a:blipFill>
            <a:blip r:embed="rId5"/>
            <a:stretch>
              <a:fillRect l="0" t="0" r="0" b="0"/>
            </a:stretch>
          </a:blipFill>
        </p:spPr>
      </p:sp>
      <p:sp>
        <p:nvSpPr>
          <p:cNvPr name="TextBox 19" id="19"/>
          <p:cNvSpPr txBox="true"/>
          <p:nvPr/>
        </p:nvSpPr>
        <p:spPr>
          <a:xfrm rot="0">
            <a:off x="1857585" y="878582"/>
            <a:ext cx="14572830" cy="1139190"/>
          </a:xfrm>
          <a:prstGeom prst="rect">
            <a:avLst/>
          </a:prstGeom>
        </p:spPr>
        <p:txBody>
          <a:bodyPr anchor="t" rtlCol="false" tIns="0" lIns="0" bIns="0" rIns="0">
            <a:spAutoFit/>
          </a:bodyPr>
          <a:lstStyle/>
          <a:p>
            <a:pPr algn="ctr">
              <a:lnSpc>
                <a:spcPts val="8880"/>
              </a:lnSpc>
            </a:pPr>
            <a:r>
              <a:rPr lang="en-US" b="true" sz="8000">
                <a:solidFill>
                  <a:srgbClr val="FFFFFF"/>
                </a:solidFill>
                <a:latin typeface="Saira Condensed Medium"/>
                <a:ea typeface="Saira Condensed Medium"/>
                <a:cs typeface="Saira Condensed Medium"/>
                <a:sym typeface="Saira Condensed Medium"/>
              </a:rPr>
              <a:t>Prototypes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1857585" y="1104900"/>
            <a:ext cx="14572830" cy="1139190"/>
          </a:xfrm>
          <a:prstGeom prst="rect">
            <a:avLst/>
          </a:prstGeom>
        </p:spPr>
        <p:txBody>
          <a:bodyPr anchor="t" rtlCol="false" tIns="0" lIns="0" bIns="0" rIns="0">
            <a:spAutoFit/>
          </a:bodyPr>
          <a:lstStyle/>
          <a:p>
            <a:pPr algn="ctr">
              <a:lnSpc>
                <a:spcPts val="8880"/>
              </a:lnSpc>
            </a:pPr>
            <a:r>
              <a:rPr lang="en-US" b="true" sz="8000">
                <a:solidFill>
                  <a:srgbClr val="FFFFFF"/>
                </a:solidFill>
                <a:latin typeface="Saira Condensed Medium"/>
                <a:ea typeface="Saira Condensed Medium"/>
                <a:cs typeface="Saira Condensed Medium"/>
                <a:sym typeface="Saira Condensed Medium"/>
              </a:rPr>
              <a:t>Development Stages</a:t>
            </a:r>
          </a:p>
        </p:txBody>
      </p:sp>
      <p:sp>
        <p:nvSpPr>
          <p:cNvPr name="TextBox 4" id="4"/>
          <p:cNvSpPr txBox="true"/>
          <p:nvPr/>
        </p:nvSpPr>
        <p:spPr>
          <a:xfrm rot="0">
            <a:off x="0" y="6371449"/>
            <a:ext cx="3862894" cy="638810"/>
          </a:xfrm>
          <a:prstGeom prst="rect">
            <a:avLst/>
          </a:prstGeom>
        </p:spPr>
        <p:txBody>
          <a:bodyPr anchor="t" rtlCol="false" tIns="0" lIns="0" bIns="0" rIns="0">
            <a:spAutoFit/>
          </a:bodyPr>
          <a:lstStyle/>
          <a:p>
            <a:pPr algn="l" marL="496571" indent="-248285" lvl="1">
              <a:lnSpc>
                <a:spcPts val="2530"/>
              </a:lnSpc>
              <a:buFont typeface="Arial"/>
              <a:buChar char="•"/>
            </a:pPr>
            <a:r>
              <a:rPr lang="en-US" sz="2300">
                <a:solidFill>
                  <a:srgbClr val="FFFFFF"/>
                </a:solidFill>
                <a:latin typeface="TT Commons Pro Expanded"/>
                <a:ea typeface="TT Commons Pro Expanded"/>
                <a:cs typeface="TT Commons Pro Expanded"/>
                <a:sym typeface="TT Commons Pro Expanded"/>
              </a:rPr>
              <a:t>Material Solutions Analysis (MSA)</a:t>
            </a:r>
          </a:p>
        </p:txBody>
      </p:sp>
      <p:sp>
        <p:nvSpPr>
          <p:cNvPr name="TextBox 5" id="5"/>
          <p:cNvSpPr txBox="true"/>
          <p:nvPr/>
        </p:nvSpPr>
        <p:spPr>
          <a:xfrm rot="0">
            <a:off x="3535541" y="6386054"/>
            <a:ext cx="3393929" cy="1267460"/>
          </a:xfrm>
          <a:prstGeom prst="rect">
            <a:avLst/>
          </a:prstGeom>
        </p:spPr>
        <p:txBody>
          <a:bodyPr anchor="t" rtlCol="false" tIns="0" lIns="0" bIns="0" rIns="0">
            <a:spAutoFit/>
          </a:bodyPr>
          <a:lstStyle/>
          <a:p>
            <a:pPr algn="l" marL="496571" indent="-248285" lvl="1">
              <a:lnSpc>
                <a:spcPts val="2530"/>
              </a:lnSpc>
              <a:buFont typeface="Arial"/>
              <a:buChar char="•"/>
            </a:pPr>
            <a:r>
              <a:rPr lang="en-US" sz="2300">
                <a:solidFill>
                  <a:srgbClr val="FFFFFF"/>
                </a:solidFill>
                <a:latin typeface="TT Commons Pro Expanded"/>
                <a:ea typeface="TT Commons Pro Expanded"/>
                <a:cs typeface="TT Commons Pro Expanded"/>
                <a:sym typeface="TT Commons Pro Expanded"/>
              </a:rPr>
              <a:t>Technology Maturation &amp; Risk Reduction </a:t>
            </a:r>
            <a:r>
              <a:rPr lang="en-US" sz="2300">
                <a:solidFill>
                  <a:srgbClr val="FFFFFF"/>
                </a:solidFill>
                <a:latin typeface="TT Commons Pro Expanded"/>
                <a:ea typeface="TT Commons Pro Expanded"/>
                <a:cs typeface="TT Commons Pro Expanded"/>
                <a:sym typeface="TT Commons Pro Expanded"/>
              </a:rPr>
              <a:t>(TMRR)</a:t>
            </a:r>
          </a:p>
          <a:p>
            <a:pPr algn="l">
              <a:lnSpc>
                <a:spcPts val="2530"/>
              </a:lnSpc>
            </a:pPr>
          </a:p>
        </p:txBody>
      </p:sp>
      <p:sp>
        <p:nvSpPr>
          <p:cNvPr name="TextBox 6" id="6"/>
          <p:cNvSpPr txBox="true"/>
          <p:nvPr/>
        </p:nvSpPr>
        <p:spPr>
          <a:xfrm rot="0">
            <a:off x="7466863" y="6371449"/>
            <a:ext cx="3625517" cy="1267460"/>
          </a:xfrm>
          <a:prstGeom prst="rect">
            <a:avLst/>
          </a:prstGeom>
        </p:spPr>
        <p:txBody>
          <a:bodyPr anchor="t" rtlCol="false" tIns="0" lIns="0" bIns="0" rIns="0">
            <a:spAutoFit/>
          </a:bodyPr>
          <a:lstStyle/>
          <a:p>
            <a:pPr algn="l" marL="496571" indent="-248285" lvl="1">
              <a:lnSpc>
                <a:spcPts val="2530"/>
              </a:lnSpc>
              <a:buFont typeface="Arial"/>
              <a:buChar char="•"/>
            </a:pPr>
            <a:r>
              <a:rPr lang="en-US" sz="2300">
                <a:solidFill>
                  <a:srgbClr val="FFFFFF"/>
                </a:solidFill>
                <a:latin typeface="TT Commons Pro Expanded"/>
                <a:ea typeface="TT Commons Pro Expanded"/>
                <a:cs typeface="TT Commons Pro Expanded"/>
                <a:sym typeface="TT Commons Pro Expanded"/>
              </a:rPr>
              <a:t>Engineering &amp; Manufacturing Development </a:t>
            </a:r>
            <a:r>
              <a:rPr lang="en-US" sz="2300">
                <a:solidFill>
                  <a:srgbClr val="FFFFFF"/>
                </a:solidFill>
                <a:latin typeface="TT Commons Pro Expanded"/>
                <a:ea typeface="TT Commons Pro Expanded"/>
                <a:cs typeface="TT Commons Pro Expanded"/>
                <a:sym typeface="TT Commons Pro Expanded"/>
              </a:rPr>
              <a:t>(EMD)</a:t>
            </a:r>
          </a:p>
          <a:p>
            <a:pPr algn="l">
              <a:lnSpc>
                <a:spcPts val="2530"/>
              </a:lnSpc>
            </a:pPr>
          </a:p>
        </p:txBody>
      </p:sp>
      <p:sp>
        <p:nvSpPr>
          <p:cNvPr name="TextBox 7" id="7"/>
          <p:cNvSpPr txBox="true"/>
          <p:nvPr/>
        </p:nvSpPr>
        <p:spPr>
          <a:xfrm rot="0">
            <a:off x="10990755" y="6371449"/>
            <a:ext cx="4021067" cy="953135"/>
          </a:xfrm>
          <a:prstGeom prst="rect">
            <a:avLst/>
          </a:prstGeom>
        </p:spPr>
        <p:txBody>
          <a:bodyPr anchor="t" rtlCol="false" tIns="0" lIns="0" bIns="0" rIns="0">
            <a:spAutoFit/>
          </a:bodyPr>
          <a:lstStyle/>
          <a:p>
            <a:pPr algn="l" marL="496571" indent="-248285" lvl="1">
              <a:lnSpc>
                <a:spcPts val="2530"/>
              </a:lnSpc>
              <a:buFont typeface="Arial"/>
              <a:buChar char="•"/>
            </a:pPr>
            <a:r>
              <a:rPr lang="en-US" sz="2300">
                <a:solidFill>
                  <a:srgbClr val="FFFFFF"/>
                </a:solidFill>
                <a:latin typeface="TT Commons Pro Expanded"/>
                <a:ea typeface="TT Commons Pro Expanded"/>
                <a:cs typeface="TT Commons Pro Expanded"/>
                <a:sym typeface="TT Commons Pro Expanded"/>
              </a:rPr>
              <a:t>Production &amp; Deployment </a:t>
            </a:r>
            <a:r>
              <a:rPr lang="en-US" sz="2300">
                <a:solidFill>
                  <a:srgbClr val="FFFFFF"/>
                </a:solidFill>
                <a:latin typeface="TT Commons Pro Expanded"/>
                <a:ea typeface="TT Commons Pro Expanded"/>
                <a:cs typeface="TT Commons Pro Expanded"/>
                <a:sym typeface="TT Commons Pro Expanded"/>
              </a:rPr>
              <a:t>(P&amp;D)</a:t>
            </a:r>
          </a:p>
          <a:p>
            <a:pPr algn="l">
              <a:lnSpc>
                <a:spcPts val="2530"/>
              </a:lnSpc>
            </a:pPr>
          </a:p>
        </p:txBody>
      </p:sp>
      <p:sp>
        <p:nvSpPr>
          <p:cNvPr name="AutoShape 8" id="8"/>
          <p:cNvSpPr/>
          <p:nvPr/>
        </p:nvSpPr>
        <p:spPr>
          <a:xfrm rot="7651">
            <a:off x="3794887" y="9198769"/>
            <a:ext cx="10698225" cy="0"/>
          </a:xfrm>
          <a:prstGeom prst="line">
            <a:avLst/>
          </a:prstGeom>
          <a:ln cap="flat" w="47625">
            <a:solidFill>
              <a:srgbClr val="FFFFFF"/>
            </a:solidFill>
            <a:prstDash val="solid"/>
            <a:headEnd type="oval" len="lg" w="lg"/>
            <a:tailEnd type="oval" len="lg" w="lg"/>
          </a:ln>
        </p:spPr>
      </p:sp>
      <p:grpSp>
        <p:nvGrpSpPr>
          <p:cNvPr name="Group 9" id="9"/>
          <p:cNvGrpSpPr/>
          <p:nvPr/>
        </p:nvGrpSpPr>
        <p:grpSpPr>
          <a:xfrm rot="0">
            <a:off x="-742566" y="3418250"/>
            <a:ext cx="19773133" cy="2282126"/>
            <a:chOff x="0" y="0"/>
            <a:chExt cx="26364177" cy="3042835"/>
          </a:xfrm>
        </p:grpSpPr>
        <p:grpSp>
          <p:nvGrpSpPr>
            <p:cNvPr name="Group 10" id="10"/>
            <p:cNvGrpSpPr/>
            <p:nvPr/>
          </p:nvGrpSpPr>
          <p:grpSpPr>
            <a:xfrm rot="-5400000">
              <a:off x="21227754" y="-1573195"/>
              <a:ext cx="3042835" cy="6189225"/>
              <a:chOff x="0" y="0"/>
              <a:chExt cx="2771140" cy="5636588"/>
            </a:xfrm>
          </p:grpSpPr>
          <p:sp>
            <p:nvSpPr>
              <p:cNvPr name="Freeform 11" id="11"/>
              <p:cNvSpPr/>
              <p:nvPr/>
            </p:nvSpPr>
            <p:spPr>
              <a:xfrm flipH="false" flipV="false" rot="0">
                <a:off x="0" y="0"/>
                <a:ext cx="2771140" cy="5636589"/>
              </a:xfrm>
              <a:custGeom>
                <a:avLst/>
                <a:gdLst/>
                <a:ahLst/>
                <a:cxnLst/>
                <a:rect r="r" b="b" t="t" l="l"/>
                <a:pathLst>
                  <a:path h="5636589" w="2771140">
                    <a:moveTo>
                      <a:pt x="0" y="0"/>
                    </a:moveTo>
                    <a:lnTo>
                      <a:pt x="0" y="4733618"/>
                    </a:lnTo>
                    <a:lnTo>
                      <a:pt x="1384300" y="5636589"/>
                    </a:lnTo>
                    <a:lnTo>
                      <a:pt x="2771140" y="4733618"/>
                    </a:lnTo>
                    <a:lnTo>
                      <a:pt x="2771140" y="0"/>
                    </a:lnTo>
                    <a:close/>
                  </a:path>
                </a:pathLst>
              </a:custGeom>
              <a:solidFill>
                <a:srgbClr val="0B1B27"/>
              </a:solidFill>
            </p:spPr>
          </p:sp>
        </p:grpSp>
        <p:grpSp>
          <p:nvGrpSpPr>
            <p:cNvPr name="Group 12" id="12"/>
            <p:cNvGrpSpPr/>
            <p:nvPr/>
          </p:nvGrpSpPr>
          <p:grpSpPr>
            <a:xfrm rot="-5400000">
              <a:off x="17024770" y="-1573195"/>
              <a:ext cx="3042835" cy="6189225"/>
              <a:chOff x="0" y="0"/>
              <a:chExt cx="2771140" cy="5636588"/>
            </a:xfrm>
          </p:grpSpPr>
          <p:sp>
            <p:nvSpPr>
              <p:cNvPr name="Freeform 13" id="13"/>
              <p:cNvSpPr/>
              <p:nvPr/>
            </p:nvSpPr>
            <p:spPr>
              <a:xfrm flipH="false" flipV="false" rot="0">
                <a:off x="0" y="0"/>
                <a:ext cx="2771140" cy="5636589"/>
              </a:xfrm>
              <a:custGeom>
                <a:avLst/>
                <a:gdLst/>
                <a:ahLst/>
                <a:cxnLst/>
                <a:rect r="r" b="b" t="t" l="l"/>
                <a:pathLst>
                  <a:path h="5636589" w="2771140">
                    <a:moveTo>
                      <a:pt x="0" y="0"/>
                    </a:moveTo>
                    <a:lnTo>
                      <a:pt x="0" y="4733618"/>
                    </a:lnTo>
                    <a:lnTo>
                      <a:pt x="1384300" y="5636589"/>
                    </a:lnTo>
                    <a:lnTo>
                      <a:pt x="2771140" y="4733618"/>
                    </a:lnTo>
                    <a:lnTo>
                      <a:pt x="2771140" y="0"/>
                    </a:lnTo>
                    <a:close/>
                  </a:path>
                </a:pathLst>
              </a:custGeom>
              <a:solidFill>
                <a:srgbClr val="235170"/>
              </a:solidFill>
            </p:spPr>
          </p:sp>
        </p:grpSp>
        <p:grpSp>
          <p:nvGrpSpPr>
            <p:cNvPr name="Group 14" id="14"/>
            <p:cNvGrpSpPr/>
            <p:nvPr/>
          </p:nvGrpSpPr>
          <p:grpSpPr>
            <a:xfrm rot="-5400000">
              <a:off x="11874245" y="-1573195"/>
              <a:ext cx="3042835" cy="6189225"/>
              <a:chOff x="0" y="0"/>
              <a:chExt cx="2771140" cy="5636588"/>
            </a:xfrm>
          </p:grpSpPr>
          <p:sp>
            <p:nvSpPr>
              <p:cNvPr name="Freeform 15" id="15"/>
              <p:cNvSpPr/>
              <p:nvPr/>
            </p:nvSpPr>
            <p:spPr>
              <a:xfrm flipH="false" flipV="false" rot="0">
                <a:off x="0" y="0"/>
                <a:ext cx="2771140" cy="5636589"/>
              </a:xfrm>
              <a:custGeom>
                <a:avLst/>
                <a:gdLst/>
                <a:ahLst/>
                <a:cxnLst/>
                <a:rect r="r" b="b" t="t" l="l"/>
                <a:pathLst>
                  <a:path h="5636589" w="2771140">
                    <a:moveTo>
                      <a:pt x="0" y="0"/>
                    </a:moveTo>
                    <a:lnTo>
                      <a:pt x="0" y="4733618"/>
                    </a:lnTo>
                    <a:lnTo>
                      <a:pt x="1384300" y="5636589"/>
                    </a:lnTo>
                    <a:lnTo>
                      <a:pt x="2771140" y="4733618"/>
                    </a:lnTo>
                    <a:lnTo>
                      <a:pt x="2771140" y="0"/>
                    </a:lnTo>
                    <a:close/>
                  </a:path>
                </a:pathLst>
              </a:custGeom>
              <a:solidFill>
                <a:srgbClr val="0B1B27"/>
              </a:solidFill>
            </p:spPr>
          </p:sp>
        </p:grpSp>
        <p:grpSp>
          <p:nvGrpSpPr>
            <p:cNvPr name="Group 16" id="16"/>
            <p:cNvGrpSpPr/>
            <p:nvPr/>
          </p:nvGrpSpPr>
          <p:grpSpPr>
            <a:xfrm rot="-5400000">
              <a:off x="6723720" y="-1573195"/>
              <a:ext cx="3042835" cy="6189225"/>
              <a:chOff x="0" y="0"/>
              <a:chExt cx="2771140" cy="5636588"/>
            </a:xfrm>
          </p:grpSpPr>
          <p:sp>
            <p:nvSpPr>
              <p:cNvPr name="Freeform 17" id="17"/>
              <p:cNvSpPr/>
              <p:nvPr/>
            </p:nvSpPr>
            <p:spPr>
              <a:xfrm flipH="false" flipV="false" rot="0">
                <a:off x="0" y="0"/>
                <a:ext cx="2771140" cy="5636589"/>
              </a:xfrm>
              <a:custGeom>
                <a:avLst/>
                <a:gdLst/>
                <a:ahLst/>
                <a:cxnLst/>
                <a:rect r="r" b="b" t="t" l="l"/>
                <a:pathLst>
                  <a:path h="5636589" w="2771140">
                    <a:moveTo>
                      <a:pt x="0" y="0"/>
                    </a:moveTo>
                    <a:lnTo>
                      <a:pt x="0" y="4733618"/>
                    </a:lnTo>
                    <a:lnTo>
                      <a:pt x="1384300" y="5636589"/>
                    </a:lnTo>
                    <a:lnTo>
                      <a:pt x="2771140" y="4733618"/>
                    </a:lnTo>
                    <a:lnTo>
                      <a:pt x="2771140" y="0"/>
                    </a:lnTo>
                    <a:close/>
                  </a:path>
                </a:pathLst>
              </a:custGeom>
              <a:solidFill>
                <a:srgbClr val="235170"/>
              </a:solidFill>
            </p:spPr>
          </p:sp>
        </p:grpSp>
        <p:grpSp>
          <p:nvGrpSpPr>
            <p:cNvPr name="Group 18" id="18"/>
            <p:cNvGrpSpPr/>
            <p:nvPr/>
          </p:nvGrpSpPr>
          <p:grpSpPr>
            <a:xfrm rot="-5400000">
              <a:off x="1573195" y="-1573195"/>
              <a:ext cx="3042835" cy="6189225"/>
              <a:chOff x="0" y="0"/>
              <a:chExt cx="2771140" cy="5636588"/>
            </a:xfrm>
          </p:grpSpPr>
          <p:sp>
            <p:nvSpPr>
              <p:cNvPr name="Freeform 19" id="19"/>
              <p:cNvSpPr/>
              <p:nvPr/>
            </p:nvSpPr>
            <p:spPr>
              <a:xfrm flipH="false" flipV="false" rot="0">
                <a:off x="0" y="0"/>
                <a:ext cx="2771140" cy="5636589"/>
              </a:xfrm>
              <a:custGeom>
                <a:avLst/>
                <a:gdLst/>
                <a:ahLst/>
                <a:cxnLst/>
                <a:rect r="r" b="b" t="t" l="l"/>
                <a:pathLst>
                  <a:path h="5636589" w="2771140">
                    <a:moveTo>
                      <a:pt x="0" y="0"/>
                    </a:moveTo>
                    <a:lnTo>
                      <a:pt x="0" y="4733618"/>
                    </a:lnTo>
                    <a:lnTo>
                      <a:pt x="1384300" y="5636589"/>
                    </a:lnTo>
                    <a:lnTo>
                      <a:pt x="2771140" y="4733618"/>
                    </a:lnTo>
                    <a:lnTo>
                      <a:pt x="2771140" y="0"/>
                    </a:lnTo>
                    <a:close/>
                  </a:path>
                </a:pathLst>
              </a:custGeom>
              <a:solidFill>
                <a:srgbClr val="0B1B27"/>
              </a:solidFill>
            </p:spPr>
          </p:sp>
        </p:grpSp>
        <p:sp>
          <p:nvSpPr>
            <p:cNvPr name="TextBox 20" id="20"/>
            <p:cNvSpPr txBox="true"/>
            <p:nvPr/>
          </p:nvSpPr>
          <p:spPr>
            <a:xfrm rot="0">
              <a:off x="0" y="719412"/>
              <a:ext cx="6189225" cy="1765936"/>
            </a:xfrm>
            <a:prstGeom prst="rect">
              <a:avLst/>
            </a:prstGeom>
          </p:spPr>
          <p:txBody>
            <a:bodyPr anchor="t" rtlCol="false" tIns="0" lIns="0" bIns="0" rIns="0">
              <a:spAutoFit/>
            </a:bodyPr>
            <a:lstStyle/>
            <a:p>
              <a:pPr algn="ctr">
                <a:lnSpc>
                  <a:spcPts val="9690"/>
                </a:lnSpc>
              </a:pPr>
              <a:r>
                <a:rPr lang="en-US" b="true" sz="9500">
                  <a:solidFill>
                    <a:srgbClr val="FFFFFF"/>
                  </a:solidFill>
                  <a:latin typeface="Saira Condensed Medium"/>
                  <a:ea typeface="Saira Condensed Medium"/>
                  <a:cs typeface="Saira Condensed Medium"/>
                  <a:sym typeface="Saira Condensed Medium"/>
                </a:rPr>
                <a:t>01</a:t>
              </a:r>
            </a:p>
          </p:txBody>
        </p:sp>
        <p:sp>
          <p:nvSpPr>
            <p:cNvPr name="TextBox 21" id="21"/>
            <p:cNvSpPr txBox="true"/>
            <p:nvPr/>
          </p:nvSpPr>
          <p:spPr>
            <a:xfrm rot="0">
              <a:off x="5150525" y="719412"/>
              <a:ext cx="6189225" cy="1765936"/>
            </a:xfrm>
            <a:prstGeom prst="rect">
              <a:avLst/>
            </a:prstGeom>
          </p:spPr>
          <p:txBody>
            <a:bodyPr anchor="t" rtlCol="false" tIns="0" lIns="0" bIns="0" rIns="0">
              <a:spAutoFit/>
            </a:bodyPr>
            <a:lstStyle/>
            <a:p>
              <a:pPr algn="ctr">
                <a:lnSpc>
                  <a:spcPts val="9690"/>
                </a:lnSpc>
              </a:pPr>
              <a:r>
                <a:rPr lang="en-US" b="true" sz="9500">
                  <a:solidFill>
                    <a:srgbClr val="FFFFFF"/>
                  </a:solidFill>
                  <a:latin typeface="Saira Condensed Medium"/>
                  <a:ea typeface="Saira Condensed Medium"/>
                  <a:cs typeface="Saira Condensed Medium"/>
                  <a:sym typeface="Saira Condensed Medium"/>
                </a:rPr>
                <a:t>02</a:t>
              </a:r>
            </a:p>
          </p:txBody>
        </p:sp>
        <p:sp>
          <p:nvSpPr>
            <p:cNvPr name="TextBox 22" id="22"/>
            <p:cNvSpPr txBox="true"/>
            <p:nvPr/>
          </p:nvSpPr>
          <p:spPr>
            <a:xfrm rot="0">
              <a:off x="15451575" y="719412"/>
              <a:ext cx="6189225" cy="1765936"/>
            </a:xfrm>
            <a:prstGeom prst="rect">
              <a:avLst/>
            </a:prstGeom>
          </p:spPr>
          <p:txBody>
            <a:bodyPr anchor="t" rtlCol="false" tIns="0" lIns="0" bIns="0" rIns="0">
              <a:spAutoFit/>
            </a:bodyPr>
            <a:lstStyle/>
            <a:p>
              <a:pPr algn="ctr">
                <a:lnSpc>
                  <a:spcPts val="9690"/>
                </a:lnSpc>
              </a:pPr>
              <a:r>
                <a:rPr lang="en-US" b="true" sz="9500">
                  <a:solidFill>
                    <a:srgbClr val="FFFFFF"/>
                  </a:solidFill>
                  <a:latin typeface="Saira Condensed Medium"/>
                  <a:ea typeface="Saira Condensed Medium"/>
                  <a:cs typeface="Saira Condensed Medium"/>
                  <a:sym typeface="Saira Condensed Medium"/>
                </a:rPr>
                <a:t>04</a:t>
              </a:r>
            </a:p>
          </p:txBody>
        </p:sp>
        <p:sp>
          <p:nvSpPr>
            <p:cNvPr name="TextBox 23" id="23"/>
            <p:cNvSpPr txBox="true"/>
            <p:nvPr/>
          </p:nvSpPr>
          <p:spPr>
            <a:xfrm rot="0">
              <a:off x="10301050" y="719412"/>
              <a:ext cx="6189225" cy="1765936"/>
            </a:xfrm>
            <a:prstGeom prst="rect">
              <a:avLst/>
            </a:prstGeom>
          </p:spPr>
          <p:txBody>
            <a:bodyPr anchor="t" rtlCol="false" tIns="0" lIns="0" bIns="0" rIns="0">
              <a:spAutoFit/>
            </a:bodyPr>
            <a:lstStyle/>
            <a:p>
              <a:pPr algn="ctr">
                <a:lnSpc>
                  <a:spcPts val="9690"/>
                </a:lnSpc>
              </a:pPr>
              <a:r>
                <a:rPr lang="en-US" b="true" sz="9500">
                  <a:solidFill>
                    <a:srgbClr val="FFFFFF"/>
                  </a:solidFill>
                  <a:latin typeface="Saira Condensed Medium"/>
                  <a:ea typeface="Saira Condensed Medium"/>
                  <a:cs typeface="Saira Condensed Medium"/>
                  <a:sym typeface="Saira Condensed Medium"/>
                </a:rPr>
                <a:t>03</a:t>
              </a:r>
            </a:p>
          </p:txBody>
        </p:sp>
        <p:sp>
          <p:nvSpPr>
            <p:cNvPr name="TextBox 24" id="24"/>
            <p:cNvSpPr txBox="true"/>
            <p:nvPr/>
          </p:nvSpPr>
          <p:spPr>
            <a:xfrm rot="0">
              <a:off x="20174952" y="719412"/>
              <a:ext cx="6189225" cy="1765936"/>
            </a:xfrm>
            <a:prstGeom prst="rect">
              <a:avLst/>
            </a:prstGeom>
          </p:spPr>
          <p:txBody>
            <a:bodyPr anchor="t" rtlCol="false" tIns="0" lIns="0" bIns="0" rIns="0">
              <a:spAutoFit/>
            </a:bodyPr>
            <a:lstStyle/>
            <a:p>
              <a:pPr algn="ctr">
                <a:lnSpc>
                  <a:spcPts val="9690"/>
                </a:lnSpc>
              </a:pPr>
              <a:r>
                <a:rPr lang="en-US" b="true" sz="9500">
                  <a:solidFill>
                    <a:srgbClr val="FFFFFF"/>
                  </a:solidFill>
                  <a:latin typeface="Saira Condensed Medium"/>
                  <a:ea typeface="Saira Condensed Medium"/>
                  <a:cs typeface="Saira Condensed Medium"/>
                  <a:sym typeface="Saira Condensed Medium"/>
                </a:rPr>
                <a:t>05</a:t>
              </a:r>
            </a:p>
          </p:txBody>
        </p:sp>
      </p:grpSp>
      <p:sp>
        <p:nvSpPr>
          <p:cNvPr name="TextBox 25" id="25"/>
          <p:cNvSpPr txBox="true"/>
          <p:nvPr/>
        </p:nvSpPr>
        <p:spPr>
          <a:xfrm rot="0">
            <a:off x="14696350" y="6371449"/>
            <a:ext cx="3591650" cy="953135"/>
          </a:xfrm>
          <a:prstGeom prst="rect">
            <a:avLst/>
          </a:prstGeom>
        </p:spPr>
        <p:txBody>
          <a:bodyPr anchor="t" rtlCol="false" tIns="0" lIns="0" bIns="0" rIns="0">
            <a:spAutoFit/>
          </a:bodyPr>
          <a:lstStyle/>
          <a:p>
            <a:pPr algn="l" marL="496571" indent="-248285" lvl="1">
              <a:lnSpc>
                <a:spcPts val="2530"/>
              </a:lnSpc>
              <a:buFont typeface="Arial"/>
              <a:buChar char="•"/>
            </a:pPr>
            <a:r>
              <a:rPr lang="en-US" sz="2300">
                <a:solidFill>
                  <a:srgbClr val="FFFFFF"/>
                </a:solidFill>
                <a:latin typeface="TT Commons Pro Expanded"/>
                <a:ea typeface="TT Commons Pro Expanded"/>
                <a:cs typeface="TT Commons Pro Expanded"/>
                <a:sym typeface="TT Commons Pro Expanded"/>
              </a:rPr>
              <a:t>Operations &amp; Support </a:t>
            </a:r>
            <a:r>
              <a:rPr lang="en-US" sz="2300">
                <a:solidFill>
                  <a:srgbClr val="FFFFFF"/>
                </a:solidFill>
                <a:latin typeface="TT Commons Pro Expanded"/>
                <a:ea typeface="TT Commons Pro Expanded"/>
                <a:cs typeface="TT Commons Pro Expanded"/>
                <a:sym typeface="TT Commons Pro Expanded"/>
              </a:rPr>
              <a:t>(O&amp;S)</a:t>
            </a:r>
          </a:p>
          <a:p>
            <a:pPr algn="l">
              <a:lnSpc>
                <a:spcPts val="2530"/>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2557163" y="3665189"/>
            <a:ext cx="2540006" cy="2540006"/>
            <a:chOff x="0" y="0"/>
            <a:chExt cx="6350000" cy="6350000"/>
          </a:xfrm>
        </p:grpSpPr>
        <p:sp>
          <p:nvSpPr>
            <p:cNvPr name="Freeform 4" id="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name="Group 5" id="5"/>
          <p:cNvGrpSpPr/>
          <p:nvPr/>
        </p:nvGrpSpPr>
        <p:grpSpPr>
          <a:xfrm rot="0">
            <a:off x="13190830" y="3665189"/>
            <a:ext cx="2540006" cy="2540006"/>
            <a:chOff x="0" y="0"/>
            <a:chExt cx="6350000" cy="6350000"/>
          </a:xfrm>
        </p:grpSpPr>
        <p:sp>
          <p:nvSpPr>
            <p:cNvPr name="Freeform 6" id="6"/>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grpSp>
        <p:nvGrpSpPr>
          <p:cNvPr name="Group 7" id="7"/>
          <p:cNvGrpSpPr/>
          <p:nvPr/>
        </p:nvGrpSpPr>
        <p:grpSpPr>
          <a:xfrm rot="0">
            <a:off x="7873997" y="3665189"/>
            <a:ext cx="2540006" cy="2540006"/>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name="Freeform 9" id="9"/>
          <p:cNvSpPr/>
          <p:nvPr/>
        </p:nvSpPr>
        <p:spPr>
          <a:xfrm flipH="false" flipV="false" rot="0">
            <a:off x="2779149" y="3905516"/>
            <a:ext cx="2096034" cy="2059353"/>
          </a:xfrm>
          <a:custGeom>
            <a:avLst/>
            <a:gdLst/>
            <a:ahLst/>
            <a:cxnLst/>
            <a:rect r="r" b="b" t="t" l="l"/>
            <a:pathLst>
              <a:path h="2059353" w="2096034">
                <a:moveTo>
                  <a:pt x="0" y="0"/>
                </a:moveTo>
                <a:lnTo>
                  <a:pt x="2096034" y="0"/>
                </a:lnTo>
                <a:lnTo>
                  <a:pt x="2096034" y="2059353"/>
                </a:lnTo>
                <a:lnTo>
                  <a:pt x="0" y="205935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8114323" y="3905516"/>
            <a:ext cx="2059353" cy="2059353"/>
          </a:xfrm>
          <a:custGeom>
            <a:avLst/>
            <a:gdLst/>
            <a:ahLst/>
            <a:cxnLst/>
            <a:rect r="r" b="b" t="t" l="l"/>
            <a:pathLst>
              <a:path h="2059353" w="2059353">
                <a:moveTo>
                  <a:pt x="0" y="0"/>
                </a:moveTo>
                <a:lnTo>
                  <a:pt x="2059354" y="0"/>
                </a:lnTo>
                <a:lnTo>
                  <a:pt x="2059354" y="2059353"/>
                </a:lnTo>
                <a:lnTo>
                  <a:pt x="0" y="205935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3640837" y="3905516"/>
            <a:ext cx="1639994" cy="2059353"/>
          </a:xfrm>
          <a:custGeom>
            <a:avLst/>
            <a:gdLst/>
            <a:ahLst/>
            <a:cxnLst/>
            <a:rect r="r" b="b" t="t" l="l"/>
            <a:pathLst>
              <a:path h="2059353" w="1639994">
                <a:moveTo>
                  <a:pt x="0" y="0"/>
                </a:moveTo>
                <a:lnTo>
                  <a:pt x="1639994" y="0"/>
                </a:lnTo>
                <a:lnTo>
                  <a:pt x="1639994" y="2059353"/>
                </a:lnTo>
                <a:lnTo>
                  <a:pt x="0" y="205935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2" id="12"/>
          <p:cNvSpPr txBox="true"/>
          <p:nvPr/>
        </p:nvSpPr>
        <p:spPr>
          <a:xfrm rot="0">
            <a:off x="1857585" y="1104900"/>
            <a:ext cx="14572830" cy="1139190"/>
          </a:xfrm>
          <a:prstGeom prst="rect">
            <a:avLst/>
          </a:prstGeom>
        </p:spPr>
        <p:txBody>
          <a:bodyPr anchor="t" rtlCol="false" tIns="0" lIns="0" bIns="0" rIns="0">
            <a:spAutoFit/>
          </a:bodyPr>
          <a:lstStyle/>
          <a:p>
            <a:pPr algn="ctr">
              <a:lnSpc>
                <a:spcPts val="8880"/>
              </a:lnSpc>
            </a:pPr>
            <a:r>
              <a:rPr lang="en-US" b="true" sz="8000">
                <a:solidFill>
                  <a:srgbClr val="FFFFFF"/>
                </a:solidFill>
                <a:latin typeface="Saira Condensed Ultra-Bold"/>
                <a:ea typeface="Saira Condensed Ultra-Bold"/>
                <a:cs typeface="Saira Condensed Ultra-Bold"/>
                <a:sym typeface="Saira Condensed Ultra-Bold"/>
              </a:rPr>
              <a:t>Project Goals</a:t>
            </a:r>
          </a:p>
        </p:txBody>
      </p:sp>
      <p:sp>
        <p:nvSpPr>
          <p:cNvPr name="TextBox 13" id="13"/>
          <p:cNvSpPr txBox="true"/>
          <p:nvPr/>
        </p:nvSpPr>
        <p:spPr>
          <a:xfrm rot="0">
            <a:off x="2019399" y="6721205"/>
            <a:ext cx="3615534" cy="685800"/>
          </a:xfrm>
          <a:prstGeom prst="rect">
            <a:avLst/>
          </a:prstGeom>
        </p:spPr>
        <p:txBody>
          <a:bodyPr anchor="t" rtlCol="false" tIns="0" lIns="0" bIns="0" rIns="0">
            <a:spAutoFit/>
          </a:bodyPr>
          <a:lstStyle/>
          <a:p>
            <a:pPr algn="ctr">
              <a:lnSpc>
                <a:spcPts val="5100"/>
              </a:lnSpc>
            </a:pPr>
            <a:r>
              <a:rPr lang="en-US" b="true" sz="5000">
                <a:solidFill>
                  <a:srgbClr val="FFFFFF"/>
                </a:solidFill>
                <a:latin typeface="Saira Condensed Medium"/>
                <a:ea typeface="Saira Condensed Medium"/>
                <a:cs typeface="Saira Condensed Medium"/>
                <a:sym typeface="Saira Condensed Medium"/>
              </a:rPr>
              <a:t>RELIABILITY</a:t>
            </a:r>
          </a:p>
        </p:txBody>
      </p:sp>
      <p:sp>
        <p:nvSpPr>
          <p:cNvPr name="TextBox 14" id="14"/>
          <p:cNvSpPr txBox="true"/>
          <p:nvPr/>
        </p:nvSpPr>
        <p:spPr>
          <a:xfrm rot="0">
            <a:off x="7336233" y="6721205"/>
            <a:ext cx="3615534" cy="685800"/>
          </a:xfrm>
          <a:prstGeom prst="rect">
            <a:avLst/>
          </a:prstGeom>
        </p:spPr>
        <p:txBody>
          <a:bodyPr anchor="t" rtlCol="false" tIns="0" lIns="0" bIns="0" rIns="0">
            <a:spAutoFit/>
          </a:bodyPr>
          <a:lstStyle/>
          <a:p>
            <a:pPr algn="ctr">
              <a:lnSpc>
                <a:spcPts val="5100"/>
              </a:lnSpc>
            </a:pPr>
            <a:r>
              <a:rPr lang="en-US" b="true" sz="5000">
                <a:solidFill>
                  <a:srgbClr val="FFFFFF"/>
                </a:solidFill>
                <a:latin typeface="Saira Condensed Medium"/>
                <a:ea typeface="Saira Condensed Medium"/>
                <a:cs typeface="Saira Condensed Medium"/>
                <a:sym typeface="Saira Condensed Medium"/>
              </a:rPr>
              <a:t>SAFETY</a:t>
            </a:r>
          </a:p>
        </p:txBody>
      </p:sp>
      <p:sp>
        <p:nvSpPr>
          <p:cNvPr name="TextBox 15" id="15"/>
          <p:cNvSpPr txBox="true"/>
          <p:nvPr/>
        </p:nvSpPr>
        <p:spPr>
          <a:xfrm rot="0">
            <a:off x="12653067" y="6721205"/>
            <a:ext cx="3615534" cy="685800"/>
          </a:xfrm>
          <a:prstGeom prst="rect">
            <a:avLst/>
          </a:prstGeom>
        </p:spPr>
        <p:txBody>
          <a:bodyPr anchor="t" rtlCol="false" tIns="0" lIns="0" bIns="0" rIns="0">
            <a:spAutoFit/>
          </a:bodyPr>
          <a:lstStyle/>
          <a:p>
            <a:pPr algn="ctr">
              <a:lnSpc>
                <a:spcPts val="5100"/>
              </a:lnSpc>
            </a:pPr>
            <a:r>
              <a:rPr lang="en-US" b="true" sz="5000">
                <a:solidFill>
                  <a:srgbClr val="FFFFFF"/>
                </a:solidFill>
                <a:latin typeface="Saira Condensed Medium"/>
                <a:ea typeface="Saira Condensed Medium"/>
                <a:cs typeface="Saira Condensed Medium"/>
                <a:sym typeface="Saira Condensed Medium"/>
              </a:rPr>
              <a:t>PERFORMANCE</a:t>
            </a:r>
          </a:p>
        </p:txBody>
      </p:sp>
      <p:sp>
        <p:nvSpPr>
          <p:cNvPr name="AutoShape 16" id="16"/>
          <p:cNvSpPr/>
          <p:nvPr/>
        </p:nvSpPr>
        <p:spPr>
          <a:xfrm rot="0">
            <a:off x="6406821" y="2603469"/>
            <a:ext cx="5474358" cy="0"/>
          </a:xfrm>
          <a:prstGeom prst="line">
            <a:avLst/>
          </a:prstGeom>
          <a:ln cap="flat" w="47625">
            <a:solidFill>
              <a:srgbClr val="FFFFFF"/>
            </a:solidFill>
            <a:prstDash val="solid"/>
            <a:headEnd type="oval" len="lg" w="lg"/>
            <a:tailEnd type="oval" len="lg" w="lg"/>
          </a:ln>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5901619" y="3878498"/>
            <a:ext cx="6484762" cy="844297"/>
            <a:chOff x="0" y="0"/>
            <a:chExt cx="2365659" cy="308002"/>
          </a:xfrm>
        </p:grpSpPr>
        <p:sp>
          <p:nvSpPr>
            <p:cNvPr name="Freeform 4" id="4"/>
            <p:cNvSpPr/>
            <p:nvPr/>
          </p:nvSpPr>
          <p:spPr>
            <a:xfrm flipH="false" flipV="false" rot="0">
              <a:off x="0" y="0"/>
              <a:ext cx="2365659" cy="308002"/>
            </a:xfrm>
            <a:custGeom>
              <a:avLst/>
              <a:gdLst/>
              <a:ahLst/>
              <a:cxnLst/>
              <a:rect r="r" b="b" t="t" l="l"/>
              <a:pathLst>
                <a:path h="308002" w="2365659">
                  <a:moveTo>
                    <a:pt x="0" y="0"/>
                  </a:moveTo>
                  <a:lnTo>
                    <a:pt x="2365659" y="0"/>
                  </a:lnTo>
                  <a:lnTo>
                    <a:pt x="2365659" y="308002"/>
                  </a:lnTo>
                  <a:lnTo>
                    <a:pt x="0" y="308002"/>
                  </a:lnTo>
                  <a:close/>
                </a:path>
              </a:pathLst>
            </a:custGeom>
            <a:solidFill>
              <a:srgbClr val="FFFFFF"/>
            </a:solidFill>
          </p:spPr>
        </p:sp>
      </p:grpSp>
      <p:sp>
        <p:nvSpPr>
          <p:cNvPr name="TextBox 5" id="5"/>
          <p:cNvSpPr txBox="true"/>
          <p:nvPr/>
        </p:nvSpPr>
        <p:spPr>
          <a:xfrm rot="0">
            <a:off x="5320065" y="4079177"/>
            <a:ext cx="7647870" cy="461010"/>
          </a:xfrm>
          <a:prstGeom prst="rect">
            <a:avLst/>
          </a:prstGeom>
        </p:spPr>
        <p:txBody>
          <a:bodyPr anchor="t" rtlCol="false" tIns="0" lIns="0" bIns="0" rIns="0">
            <a:spAutoFit/>
          </a:bodyPr>
          <a:lstStyle/>
          <a:p>
            <a:pPr algn="ctr">
              <a:lnSpc>
                <a:spcPts val="3570"/>
              </a:lnSpc>
            </a:pPr>
            <a:r>
              <a:rPr lang="en-US" b="true" sz="3500">
                <a:solidFill>
                  <a:srgbClr val="0B1B27"/>
                </a:solidFill>
                <a:latin typeface="TT Commons Pro Expanded Bold"/>
                <a:ea typeface="TT Commons Pro Expanded Bold"/>
                <a:cs typeface="TT Commons Pro Expanded Bold"/>
                <a:sym typeface="TT Commons Pro Expanded Bold"/>
              </a:rPr>
              <a:t>www.microtronai.com</a:t>
            </a:r>
          </a:p>
        </p:txBody>
      </p:sp>
      <p:sp>
        <p:nvSpPr>
          <p:cNvPr name="TextBox 6" id="6"/>
          <p:cNvSpPr txBox="true"/>
          <p:nvPr/>
        </p:nvSpPr>
        <p:spPr>
          <a:xfrm rot="0">
            <a:off x="3729848" y="1423040"/>
            <a:ext cx="10828304" cy="1428750"/>
          </a:xfrm>
          <a:prstGeom prst="rect">
            <a:avLst/>
          </a:prstGeom>
        </p:spPr>
        <p:txBody>
          <a:bodyPr anchor="t" rtlCol="false" tIns="0" lIns="0" bIns="0" rIns="0">
            <a:spAutoFit/>
          </a:bodyPr>
          <a:lstStyle/>
          <a:p>
            <a:pPr algn="ctr">
              <a:lnSpc>
                <a:spcPts val="11099"/>
              </a:lnSpc>
            </a:pPr>
            <a:r>
              <a:rPr lang="en-US" b="true" sz="9999">
                <a:solidFill>
                  <a:srgbClr val="FFFFFF"/>
                </a:solidFill>
                <a:latin typeface="Saira Condensed Medium"/>
                <a:ea typeface="Saira Condensed Medium"/>
                <a:cs typeface="Saira Condensed Medium"/>
                <a:sym typeface="Saira Condensed Medium"/>
              </a:rPr>
              <a:t>Thank You!</a:t>
            </a:r>
          </a:p>
        </p:txBody>
      </p:sp>
      <p:grpSp>
        <p:nvGrpSpPr>
          <p:cNvPr name="Group 7" id="7"/>
          <p:cNvGrpSpPr/>
          <p:nvPr/>
        </p:nvGrpSpPr>
        <p:grpSpPr>
          <a:xfrm rot="0">
            <a:off x="6362234" y="7658084"/>
            <a:ext cx="5503957" cy="803149"/>
            <a:chOff x="0" y="0"/>
            <a:chExt cx="2007859" cy="292991"/>
          </a:xfrm>
        </p:grpSpPr>
        <p:sp>
          <p:nvSpPr>
            <p:cNvPr name="Freeform 8" id="8"/>
            <p:cNvSpPr/>
            <p:nvPr/>
          </p:nvSpPr>
          <p:spPr>
            <a:xfrm flipH="false" flipV="false" rot="0">
              <a:off x="0" y="0"/>
              <a:ext cx="2007858" cy="292991"/>
            </a:xfrm>
            <a:custGeom>
              <a:avLst/>
              <a:gdLst/>
              <a:ahLst/>
              <a:cxnLst/>
              <a:rect r="r" b="b" t="t" l="l"/>
              <a:pathLst>
                <a:path h="292991" w="2007858">
                  <a:moveTo>
                    <a:pt x="0" y="0"/>
                  </a:moveTo>
                  <a:lnTo>
                    <a:pt x="2007858" y="0"/>
                  </a:lnTo>
                  <a:lnTo>
                    <a:pt x="2007858" y="292991"/>
                  </a:lnTo>
                  <a:lnTo>
                    <a:pt x="0" y="292991"/>
                  </a:lnTo>
                  <a:close/>
                </a:path>
              </a:pathLst>
            </a:custGeom>
            <a:solidFill>
              <a:srgbClr val="FFFFFF"/>
            </a:solidFill>
          </p:spPr>
        </p:sp>
      </p:grpSp>
      <p:sp>
        <p:nvSpPr>
          <p:cNvPr name="TextBox 9" id="9"/>
          <p:cNvSpPr txBox="true"/>
          <p:nvPr/>
        </p:nvSpPr>
        <p:spPr>
          <a:xfrm rot="0">
            <a:off x="5320065" y="7857239"/>
            <a:ext cx="7647870" cy="461010"/>
          </a:xfrm>
          <a:prstGeom prst="rect">
            <a:avLst/>
          </a:prstGeom>
        </p:spPr>
        <p:txBody>
          <a:bodyPr anchor="t" rtlCol="false" tIns="0" lIns="0" bIns="0" rIns="0">
            <a:spAutoFit/>
          </a:bodyPr>
          <a:lstStyle/>
          <a:p>
            <a:pPr algn="ctr">
              <a:lnSpc>
                <a:spcPts val="3570"/>
              </a:lnSpc>
            </a:pPr>
            <a:r>
              <a:rPr lang="en-US" b="true" sz="3500" u="sng">
                <a:solidFill>
                  <a:srgbClr val="0B1B27"/>
                </a:solidFill>
                <a:latin typeface="TT Commons Pro Expanded Bold"/>
                <a:ea typeface="TT Commons Pro Expanded Bold"/>
                <a:cs typeface="TT Commons Pro Expanded Bold"/>
                <a:sym typeface="TT Commons Pro Expanded Bold"/>
                <a:hlinkClick r:id="rId3" tooltip="mailto:Info@microtronai.com"/>
              </a:rPr>
              <a:t>Info@microtronai.com</a:t>
            </a:r>
          </a:p>
        </p:txBody>
      </p:sp>
      <p:grpSp>
        <p:nvGrpSpPr>
          <p:cNvPr name="Group 10" id="10"/>
          <p:cNvGrpSpPr/>
          <p:nvPr/>
        </p:nvGrpSpPr>
        <p:grpSpPr>
          <a:xfrm rot="0">
            <a:off x="6971484" y="5955811"/>
            <a:ext cx="4345033" cy="762000"/>
            <a:chOff x="0" y="0"/>
            <a:chExt cx="1585080" cy="277980"/>
          </a:xfrm>
        </p:grpSpPr>
        <p:sp>
          <p:nvSpPr>
            <p:cNvPr name="Freeform 11" id="11"/>
            <p:cNvSpPr/>
            <p:nvPr/>
          </p:nvSpPr>
          <p:spPr>
            <a:xfrm flipH="false" flipV="false" rot="0">
              <a:off x="0" y="0"/>
              <a:ext cx="1585080" cy="277980"/>
            </a:xfrm>
            <a:custGeom>
              <a:avLst/>
              <a:gdLst/>
              <a:ahLst/>
              <a:cxnLst/>
              <a:rect r="r" b="b" t="t" l="l"/>
              <a:pathLst>
                <a:path h="277980" w="1585080">
                  <a:moveTo>
                    <a:pt x="0" y="0"/>
                  </a:moveTo>
                  <a:lnTo>
                    <a:pt x="1585080" y="0"/>
                  </a:lnTo>
                  <a:lnTo>
                    <a:pt x="1585080" y="277980"/>
                  </a:lnTo>
                  <a:lnTo>
                    <a:pt x="0" y="277980"/>
                  </a:lnTo>
                  <a:close/>
                </a:path>
              </a:pathLst>
            </a:custGeom>
            <a:solidFill>
              <a:srgbClr val="FFFFFF"/>
            </a:solidFill>
          </p:spPr>
        </p:sp>
      </p:grpSp>
      <p:sp>
        <p:nvSpPr>
          <p:cNvPr name="TextBox 12" id="12"/>
          <p:cNvSpPr txBox="true"/>
          <p:nvPr/>
        </p:nvSpPr>
        <p:spPr>
          <a:xfrm rot="0">
            <a:off x="5320065" y="6134391"/>
            <a:ext cx="7647870" cy="461010"/>
          </a:xfrm>
          <a:prstGeom prst="rect">
            <a:avLst/>
          </a:prstGeom>
        </p:spPr>
        <p:txBody>
          <a:bodyPr anchor="t" rtlCol="false" tIns="0" lIns="0" bIns="0" rIns="0">
            <a:spAutoFit/>
          </a:bodyPr>
          <a:lstStyle/>
          <a:p>
            <a:pPr algn="ctr">
              <a:lnSpc>
                <a:spcPts val="3570"/>
              </a:lnSpc>
            </a:pPr>
            <a:r>
              <a:rPr lang="en-US" b="true" sz="3500">
                <a:solidFill>
                  <a:srgbClr val="0B1B27"/>
                </a:solidFill>
                <a:latin typeface="TT Commons Pro Expanded Bold"/>
                <a:ea typeface="TT Commons Pro Expanded Bold"/>
                <a:cs typeface="TT Commons Pro Expanded Bold"/>
                <a:sym typeface="TT Commons Pro Expanded Bold"/>
              </a:rPr>
              <a:t>813-894-5005</a:t>
            </a:r>
          </a:p>
        </p:txBody>
      </p:sp>
      <p:sp>
        <p:nvSpPr>
          <p:cNvPr name="Freeform 13" id="13"/>
          <p:cNvSpPr/>
          <p:nvPr/>
        </p:nvSpPr>
        <p:spPr>
          <a:xfrm flipH="true" flipV="false" rot="0">
            <a:off x="1028700" y="6172200"/>
            <a:ext cx="3291840" cy="4114800"/>
          </a:xfrm>
          <a:custGeom>
            <a:avLst/>
            <a:gdLst/>
            <a:ahLst/>
            <a:cxnLst/>
            <a:rect r="r" b="b" t="t" l="l"/>
            <a:pathLst>
              <a:path h="4114800" w="3291840">
                <a:moveTo>
                  <a:pt x="3291840" y="0"/>
                </a:moveTo>
                <a:lnTo>
                  <a:pt x="0" y="0"/>
                </a:lnTo>
                <a:lnTo>
                  <a:pt x="0" y="4114800"/>
                </a:lnTo>
                <a:lnTo>
                  <a:pt x="3291840" y="4114800"/>
                </a:lnTo>
                <a:lnTo>
                  <a:pt x="329184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3967460" y="6172200"/>
            <a:ext cx="3291840" cy="4114800"/>
          </a:xfrm>
          <a:custGeom>
            <a:avLst/>
            <a:gdLst/>
            <a:ahLst/>
            <a:cxnLst/>
            <a:rect r="r" b="b" t="t" l="l"/>
            <a:pathLst>
              <a:path h="4114800" w="3291840">
                <a:moveTo>
                  <a:pt x="0" y="0"/>
                </a:moveTo>
                <a:lnTo>
                  <a:pt x="3291840" y="0"/>
                </a:lnTo>
                <a:lnTo>
                  <a:pt x="329184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AutoShape 3" id="3"/>
          <p:cNvSpPr/>
          <p:nvPr/>
        </p:nvSpPr>
        <p:spPr>
          <a:xfrm rot="0">
            <a:off x="9144000" y="2434590"/>
            <a:ext cx="9336213" cy="0"/>
          </a:xfrm>
          <a:prstGeom prst="line">
            <a:avLst/>
          </a:prstGeom>
          <a:ln cap="flat" w="47625">
            <a:solidFill>
              <a:srgbClr val="FFFFFF"/>
            </a:solidFill>
            <a:prstDash val="solid"/>
            <a:headEnd type="oval" len="lg" w="lg"/>
            <a:tailEnd type="oval" len="lg" w="lg"/>
          </a:ln>
        </p:spPr>
      </p:sp>
      <p:sp>
        <p:nvSpPr>
          <p:cNvPr name="Freeform 4" id="4"/>
          <p:cNvSpPr/>
          <p:nvPr/>
        </p:nvSpPr>
        <p:spPr>
          <a:xfrm flipH="true" flipV="false" rot="0">
            <a:off x="1028700" y="7077972"/>
            <a:ext cx="2567222" cy="3209028"/>
          </a:xfrm>
          <a:custGeom>
            <a:avLst/>
            <a:gdLst/>
            <a:ahLst/>
            <a:cxnLst/>
            <a:rect r="r" b="b" t="t" l="l"/>
            <a:pathLst>
              <a:path h="3209028" w="2567222">
                <a:moveTo>
                  <a:pt x="2567222" y="0"/>
                </a:moveTo>
                <a:lnTo>
                  <a:pt x="0" y="0"/>
                </a:lnTo>
                <a:lnTo>
                  <a:pt x="0" y="3209028"/>
                </a:lnTo>
                <a:lnTo>
                  <a:pt x="2567222" y="3209028"/>
                </a:lnTo>
                <a:lnTo>
                  <a:pt x="256722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716915" y="1636395"/>
            <a:ext cx="5451005" cy="5470016"/>
          </a:xfrm>
          <a:custGeom>
            <a:avLst/>
            <a:gdLst/>
            <a:ahLst/>
            <a:cxnLst/>
            <a:rect r="r" b="b" t="t" l="l"/>
            <a:pathLst>
              <a:path h="5470016" w="5451005">
                <a:moveTo>
                  <a:pt x="0" y="0"/>
                </a:moveTo>
                <a:lnTo>
                  <a:pt x="5451005" y="0"/>
                </a:lnTo>
                <a:lnTo>
                  <a:pt x="5451005" y="5470016"/>
                </a:lnTo>
                <a:lnTo>
                  <a:pt x="0" y="5470016"/>
                </a:lnTo>
                <a:lnTo>
                  <a:pt x="0" y="0"/>
                </a:lnTo>
                <a:close/>
              </a:path>
            </a:pathLst>
          </a:custGeom>
          <a:blipFill>
            <a:blip r:embed="rId5"/>
            <a:stretch>
              <a:fillRect l="-11182" t="-14764" r="-10684" b="0"/>
            </a:stretch>
          </a:blipFill>
        </p:spPr>
      </p:sp>
      <p:sp>
        <p:nvSpPr>
          <p:cNvPr name="TextBox 6" id="6"/>
          <p:cNvSpPr txBox="true"/>
          <p:nvPr/>
        </p:nvSpPr>
        <p:spPr>
          <a:xfrm rot="0">
            <a:off x="9449510" y="1104900"/>
            <a:ext cx="8838490" cy="1139190"/>
          </a:xfrm>
          <a:prstGeom prst="rect">
            <a:avLst/>
          </a:prstGeom>
        </p:spPr>
        <p:txBody>
          <a:bodyPr anchor="t" rtlCol="false" tIns="0" lIns="0" bIns="0" rIns="0">
            <a:spAutoFit/>
          </a:bodyPr>
          <a:lstStyle/>
          <a:p>
            <a:pPr algn="just">
              <a:lnSpc>
                <a:spcPts val="8880"/>
              </a:lnSpc>
            </a:pPr>
            <a:r>
              <a:rPr lang="en-US" b="true" sz="8000">
                <a:solidFill>
                  <a:srgbClr val="FFFFFF"/>
                </a:solidFill>
                <a:latin typeface="Saira Condensed Medium"/>
                <a:ea typeface="Saira Condensed Medium"/>
                <a:cs typeface="Saira Condensed Medium"/>
                <a:sym typeface="Saira Condensed Medium"/>
              </a:rPr>
              <a:t>Our Company</a:t>
            </a:r>
          </a:p>
        </p:txBody>
      </p:sp>
      <p:sp>
        <p:nvSpPr>
          <p:cNvPr name="TextBox 7" id="7"/>
          <p:cNvSpPr txBox="true"/>
          <p:nvPr/>
        </p:nvSpPr>
        <p:spPr>
          <a:xfrm rot="0">
            <a:off x="9449510" y="2663190"/>
            <a:ext cx="8133738" cy="7329889"/>
          </a:xfrm>
          <a:prstGeom prst="rect">
            <a:avLst/>
          </a:prstGeom>
        </p:spPr>
        <p:txBody>
          <a:bodyPr anchor="t" rtlCol="false" tIns="0" lIns="0" bIns="0" rIns="0">
            <a:spAutoFit/>
          </a:bodyPr>
          <a:lstStyle/>
          <a:p>
            <a:pPr algn="l">
              <a:lnSpc>
                <a:spcPts val="3202"/>
              </a:lnSpc>
            </a:pPr>
            <a:r>
              <a:rPr lang="en-US" sz="2668">
                <a:solidFill>
                  <a:srgbClr val="FFFFFF"/>
                </a:solidFill>
                <a:latin typeface="TT Commons Pro Expanded"/>
                <a:ea typeface="TT Commons Pro Expanded"/>
                <a:cs typeface="TT Commons Pro Expanded"/>
                <a:sym typeface="TT Commons Pro Expanded"/>
              </a:rPr>
              <a:t>Microtron Corporation is a leader in Artificial Intelligence (AI), specializing in Autonomous Systems and Machine Learning (ML) solutions. We offer expert consulting in Data Analytics, Internet of Things (IoT), and Natural Language Processing (NLP), tailored to meet government specifications and ensure compliance with federal requirements. Our extensive expertise spans government, military, healthcare, and academia, where we provide advanced concept design and technology development. By collaborating closely with industry partners, we drive innovation, enhance operational efficiency, and supporting mission-critical applications throughout all 5 phases of the DoD Acquisition Life Cycle </a:t>
            </a:r>
          </a:p>
          <a:p>
            <a:pPr algn="l">
              <a:lnSpc>
                <a:spcPts val="3202"/>
              </a:lnSpc>
            </a:pPr>
          </a:p>
          <a:p>
            <a:pPr algn="l">
              <a:lnSpc>
                <a:spcPts val="3202"/>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1514164" y="4380646"/>
            <a:ext cx="2365981" cy="2365971"/>
            <a:chOff x="0" y="0"/>
            <a:chExt cx="6350000" cy="6349975"/>
          </a:xfrm>
        </p:grpSpPr>
        <p:sp>
          <p:nvSpPr>
            <p:cNvPr name="Freeform 4" id="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12001" t="-5812" r="-7026" b="-73055"/>
              </a:stretch>
            </a:blipFill>
          </p:spPr>
        </p:sp>
      </p:grpSp>
      <p:sp>
        <p:nvSpPr>
          <p:cNvPr name="TextBox 5" id="5"/>
          <p:cNvSpPr txBox="true"/>
          <p:nvPr/>
        </p:nvSpPr>
        <p:spPr>
          <a:xfrm rot="0">
            <a:off x="0" y="7184847"/>
            <a:ext cx="5324665" cy="685800"/>
          </a:xfrm>
          <a:prstGeom prst="rect">
            <a:avLst/>
          </a:prstGeom>
        </p:spPr>
        <p:txBody>
          <a:bodyPr anchor="t" rtlCol="false" tIns="0" lIns="0" bIns="0" rIns="0">
            <a:spAutoFit/>
          </a:bodyPr>
          <a:lstStyle/>
          <a:p>
            <a:pPr algn="ctr">
              <a:lnSpc>
                <a:spcPts val="5100"/>
              </a:lnSpc>
            </a:pPr>
            <a:r>
              <a:rPr lang="en-US" b="true" sz="5000">
                <a:solidFill>
                  <a:srgbClr val="FFFFFF"/>
                </a:solidFill>
                <a:latin typeface="Saira Condensed Medium"/>
                <a:ea typeface="Saira Condensed Medium"/>
                <a:cs typeface="Saira Condensed Medium"/>
                <a:sym typeface="Saira Condensed Medium"/>
              </a:rPr>
              <a:t>Bisa Peterson</a:t>
            </a:r>
          </a:p>
        </p:txBody>
      </p:sp>
      <p:sp>
        <p:nvSpPr>
          <p:cNvPr name="TextBox 6" id="6"/>
          <p:cNvSpPr txBox="true"/>
          <p:nvPr/>
        </p:nvSpPr>
        <p:spPr>
          <a:xfrm rot="0">
            <a:off x="667486" y="7987153"/>
            <a:ext cx="4059336" cy="309753"/>
          </a:xfrm>
          <a:prstGeom prst="rect">
            <a:avLst/>
          </a:prstGeom>
        </p:spPr>
        <p:txBody>
          <a:bodyPr anchor="t" rtlCol="false" tIns="0" lIns="0" bIns="0" rIns="0">
            <a:spAutoFit/>
          </a:bodyPr>
          <a:lstStyle/>
          <a:p>
            <a:pPr algn="ctr">
              <a:lnSpc>
                <a:spcPts val="2346"/>
              </a:lnSpc>
            </a:pPr>
            <a:r>
              <a:rPr lang="en-US" b="true" sz="2300">
                <a:solidFill>
                  <a:srgbClr val="FFFFFF"/>
                </a:solidFill>
                <a:latin typeface="TT Commons Pro Expanded Bold"/>
                <a:ea typeface="TT Commons Pro Expanded Bold"/>
                <a:cs typeface="TT Commons Pro Expanded Bold"/>
                <a:sym typeface="TT Commons Pro Expanded Bold"/>
              </a:rPr>
              <a:t>CEO</a:t>
            </a:r>
          </a:p>
        </p:txBody>
      </p:sp>
      <p:grpSp>
        <p:nvGrpSpPr>
          <p:cNvPr name="Group 7" id="7"/>
          <p:cNvGrpSpPr/>
          <p:nvPr/>
        </p:nvGrpSpPr>
        <p:grpSpPr>
          <a:xfrm rot="0">
            <a:off x="3525225" y="4380646"/>
            <a:ext cx="6589994" cy="3916260"/>
            <a:chOff x="0" y="0"/>
            <a:chExt cx="8786658" cy="5221681"/>
          </a:xfrm>
        </p:grpSpPr>
        <p:grpSp>
          <p:nvGrpSpPr>
            <p:cNvPr name="Group 8" id="8"/>
            <p:cNvGrpSpPr/>
            <p:nvPr/>
          </p:nvGrpSpPr>
          <p:grpSpPr>
            <a:xfrm rot="0">
              <a:off x="2816008" y="0"/>
              <a:ext cx="3154641" cy="3154628"/>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0" t="0" r="0" b="-20112"/>
                </a:stretch>
              </a:blipFill>
            </p:spPr>
          </p:sp>
        </p:grpSp>
        <p:sp>
          <p:nvSpPr>
            <p:cNvPr name="TextBox 10" id="10"/>
            <p:cNvSpPr txBox="true"/>
            <p:nvPr/>
          </p:nvSpPr>
          <p:spPr>
            <a:xfrm rot="0">
              <a:off x="0" y="3691076"/>
              <a:ext cx="8786658" cy="939800"/>
            </a:xfrm>
            <a:prstGeom prst="rect">
              <a:avLst/>
            </a:prstGeom>
          </p:spPr>
          <p:txBody>
            <a:bodyPr anchor="t" rtlCol="false" tIns="0" lIns="0" bIns="0" rIns="0">
              <a:spAutoFit/>
            </a:bodyPr>
            <a:lstStyle/>
            <a:p>
              <a:pPr algn="ctr">
                <a:lnSpc>
                  <a:spcPts val="5100"/>
                </a:lnSpc>
              </a:pPr>
              <a:r>
                <a:rPr lang="en-US" b="true" sz="5000">
                  <a:solidFill>
                    <a:srgbClr val="FFFFFF"/>
                  </a:solidFill>
                  <a:latin typeface="Saira Condensed Medium"/>
                  <a:ea typeface="Saira Condensed Medium"/>
                  <a:cs typeface="Saira Condensed Medium"/>
                  <a:sym typeface="Saira Condensed Medium"/>
                </a:rPr>
                <a:t>Kyndall Fry</a:t>
              </a:r>
            </a:p>
          </p:txBody>
        </p:sp>
        <p:sp>
          <p:nvSpPr>
            <p:cNvPr name="TextBox 11" id="11"/>
            <p:cNvSpPr txBox="true"/>
            <p:nvPr/>
          </p:nvSpPr>
          <p:spPr>
            <a:xfrm rot="0">
              <a:off x="1796835" y="4795977"/>
              <a:ext cx="5192988" cy="425704"/>
            </a:xfrm>
            <a:prstGeom prst="rect">
              <a:avLst/>
            </a:prstGeom>
          </p:spPr>
          <p:txBody>
            <a:bodyPr anchor="t" rtlCol="false" tIns="0" lIns="0" bIns="0" rIns="0">
              <a:spAutoFit/>
            </a:bodyPr>
            <a:lstStyle/>
            <a:p>
              <a:pPr algn="ctr">
                <a:lnSpc>
                  <a:spcPts val="2346"/>
                </a:lnSpc>
              </a:pPr>
              <a:r>
                <a:rPr lang="en-US" b="true" sz="2300">
                  <a:solidFill>
                    <a:srgbClr val="FFFFFF"/>
                  </a:solidFill>
                  <a:latin typeface="TT Commons Pro Expanded Bold"/>
                  <a:ea typeface="TT Commons Pro Expanded Bold"/>
                  <a:cs typeface="TT Commons Pro Expanded Bold"/>
                  <a:sym typeface="TT Commons Pro Expanded Bold"/>
                </a:rPr>
                <a:t>SR. DATA SCIENTIST</a:t>
              </a:r>
            </a:p>
          </p:txBody>
        </p:sp>
      </p:grpSp>
      <p:grpSp>
        <p:nvGrpSpPr>
          <p:cNvPr name="Group 12" id="12"/>
          <p:cNvGrpSpPr/>
          <p:nvPr/>
        </p:nvGrpSpPr>
        <p:grpSpPr>
          <a:xfrm rot="0">
            <a:off x="12274361" y="4380646"/>
            <a:ext cx="6589994" cy="3916260"/>
            <a:chOff x="0" y="0"/>
            <a:chExt cx="8786658" cy="5221681"/>
          </a:xfrm>
        </p:grpSpPr>
        <p:grpSp>
          <p:nvGrpSpPr>
            <p:cNvPr name="Group 13" id="13"/>
            <p:cNvGrpSpPr/>
            <p:nvPr/>
          </p:nvGrpSpPr>
          <p:grpSpPr>
            <a:xfrm rot="0">
              <a:off x="2816008" y="0"/>
              <a:ext cx="3154641" cy="3154628"/>
              <a:chOff x="0" y="0"/>
              <a:chExt cx="6350000" cy="6349975"/>
            </a:xfrm>
          </p:grpSpPr>
          <p:sp>
            <p:nvSpPr>
              <p:cNvPr name="Freeform 14" id="14"/>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25838" t="-10540" r="-39650" b="-53746"/>
                </a:stretch>
              </a:blipFill>
            </p:spPr>
          </p:sp>
        </p:grpSp>
        <p:sp>
          <p:nvSpPr>
            <p:cNvPr name="TextBox 15" id="15"/>
            <p:cNvSpPr txBox="true"/>
            <p:nvPr/>
          </p:nvSpPr>
          <p:spPr>
            <a:xfrm rot="0">
              <a:off x="0" y="3691076"/>
              <a:ext cx="8786658" cy="939800"/>
            </a:xfrm>
            <a:prstGeom prst="rect">
              <a:avLst/>
            </a:prstGeom>
          </p:spPr>
          <p:txBody>
            <a:bodyPr anchor="t" rtlCol="false" tIns="0" lIns="0" bIns="0" rIns="0">
              <a:spAutoFit/>
            </a:bodyPr>
            <a:lstStyle/>
            <a:p>
              <a:pPr algn="ctr">
                <a:lnSpc>
                  <a:spcPts val="5100"/>
                </a:lnSpc>
              </a:pPr>
              <a:r>
                <a:rPr lang="en-US" b="true" sz="5000">
                  <a:solidFill>
                    <a:srgbClr val="FFFFFF"/>
                  </a:solidFill>
                  <a:latin typeface="Saira Condensed Medium"/>
                  <a:ea typeface="Saira Condensed Medium"/>
                  <a:cs typeface="Saira Condensed Medium"/>
                  <a:sym typeface="Saira Condensed Medium"/>
                </a:rPr>
                <a:t>Parker Bidigare</a:t>
              </a:r>
            </a:p>
          </p:txBody>
        </p:sp>
        <p:sp>
          <p:nvSpPr>
            <p:cNvPr name="TextBox 16" id="16"/>
            <p:cNvSpPr txBox="true"/>
            <p:nvPr/>
          </p:nvSpPr>
          <p:spPr>
            <a:xfrm rot="0">
              <a:off x="1769402" y="4795977"/>
              <a:ext cx="5247853" cy="425704"/>
            </a:xfrm>
            <a:prstGeom prst="rect">
              <a:avLst/>
            </a:prstGeom>
          </p:spPr>
          <p:txBody>
            <a:bodyPr anchor="t" rtlCol="false" tIns="0" lIns="0" bIns="0" rIns="0">
              <a:spAutoFit/>
            </a:bodyPr>
            <a:lstStyle/>
            <a:p>
              <a:pPr algn="ctr">
                <a:lnSpc>
                  <a:spcPts val="2346"/>
                </a:lnSpc>
              </a:pPr>
              <a:r>
                <a:rPr lang="en-US" b="true" sz="2300">
                  <a:solidFill>
                    <a:srgbClr val="FFFFFF"/>
                  </a:solidFill>
                  <a:latin typeface="TT Commons Pro Expanded Bold"/>
                  <a:ea typeface="TT Commons Pro Expanded Bold"/>
                  <a:cs typeface="TT Commons Pro Expanded Bold"/>
                  <a:sym typeface="TT Commons Pro Expanded Bold"/>
                </a:rPr>
                <a:t>CTO</a:t>
              </a:r>
            </a:p>
          </p:txBody>
        </p:sp>
      </p:grpSp>
      <p:sp>
        <p:nvSpPr>
          <p:cNvPr name="Freeform 17" id="17"/>
          <p:cNvSpPr/>
          <p:nvPr/>
        </p:nvSpPr>
        <p:spPr>
          <a:xfrm flipH="false" flipV="true" rot="0">
            <a:off x="14633625" y="0"/>
            <a:ext cx="2625675" cy="3282094"/>
          </a:xfrm>
          <a:custGeom>
            <a:avLst/>
            <a:gdLst/>
            <a:ahLst/>
            <a:cxnLst/>
            <a:rect r="r" b="b" t="t" l="l"/>
            <a:pathLst>
              <a:path h="3282094" w="2625675">
                <a:moveTo>
                  <a:pt x="0" y="3282094"/>
                </a:moveTo>
                <a:lnTo>
                  <a:pt x="2625675" y="3282094"/>
                </a:lnTo>
                <a:lnTo>
                  <a:pt x="2625675" y="0"/>
                </a:lnTo>
                <a:lnTo>
                  <a:pt x="0" y="0"/>
                </a:lnTo>
                <a:lnTo>
                  <a:pt x="0" y="3282094"/>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8" id="18"/>
          <p:cNvGrpSpPr/>
          <p:nvPr/>
        </p:nvGrpSpPr>
        <p:grpSpPr>
          <a:xfrm rot="0">
            <a:off x="7831162" y="4380646"/>
            <a:ext cx="6589994" cy="4211535"/>
            <a:chOff x="0" y="0"/>
            <a:chExt cx="8786658" cy="5615381"/>
          </a:xfrm>
        </p:grpSpPr>
        <p:grpSp>
          <p:nvGrpSpPr>
            <p:cNvPr name="Group 19" id="19"/>
            <p:cNvGrpSpPr/>
            <p:nvPr/>
          </p:nvGrpSpPr>
          <p:grpSpPr>
            <a:xfrm rot="0">
              <a:off x="2816008" y="0"/>
              <a:ext cx="3154641" cy="3154628"/>
              <a:chOff x="0" y="0"/>
              <a:chExt cx="6350000" cy="6349975"/>
            </a:xfrm>
          </p:grpSpPr>
          <p:sp>
            <p:nvSpPr>
              <p:cNvPr name="Freeform 20" id="20"/>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8"/>
                <a:stretch>
                  <a:fillRect l="0" t="-6410" r="0" b="-6410"/>
                </a:stretch>
              </a:blipFill>
            </p:spPr>
          </p:sp>
        </p:grpSp>
        <p:sp>
          <p:nvSpPr>
            <p:cNvPr name="TextBox 21" id="21"/>
            <p:cNvSpPr txBox="true"/>
            <p:nvPr/>
          </p:nvSpPr>
          <p:spPr>
            <a:xfrm rot="0">
              <a:off x="0" y="3691076"/>
              <a:ext cx="8786658" cy="939800"/>
            </a:xfrm>
            <a:prstGeom prst="rect">
              <a:avLst/>
            </a:prstGeom>
          </p:spPr>
          <p:txBody>
            <a:bodyPr anchor="t" rtlCol="false" tIns="0" lIns="0" bIns="0" rIns="0">
              <a:spAutoFit/>
            </a:bodyPr>
            <a:lstStyle/>
            <a:p>
              <a:pPr algn="ctr">
                <a:lnSpc>
                  <a:spcPts val="5100"/>
                </a:lnSpc>
              </a:pPr>
              <a:r>
                <a:rPr lang="en-US" b="true" sz="5000">
                  <a:solidFill>
                    <a:srgbClr val="FFFFFF"/>
                  </a:solidFill>
                  <a:latin typeface="Saira Condensed Medium"/>
                  <a:ea typeface="Saira Condensed Medium"/>
                  <a:cs typeface="Saira Condensed Medium"/>
                  <a:sym typeface="Saira Condensed Medium"/>
                </a:rPr>
                <a:t>Wilshem Pennick</a:t>
              </a:r>
            </a:p>
          </p:txBody>
        </p:sp>
        <p:sp>
          <p:nvSpPr>
            <p:cNvPr name="TextBox 22" id="22"/>
            <p:cNvSpPr txBox="true"/>
            <p:nvPr/>
          </p:nvSpPr>
          <p:spPr>
            <a:xfrm rot="0">
              <a:off x="1796835" y="4795977"/>
              <a:ext cx="5192988" cy="819404"/>
            </a:xfrm>
            <a:prstGeom prst="rect">
              <a:avLst/>
            </a:prstGeom>
          </p:spPr>
          <p:txBody>
            <a:bodyPr anchor="t" rtlCol="false" tIns="0" lIns="0" bIns="0" rIns="0">
              <a:spAutoFit/>
            </a:bodyPr>
            <a:lstStyle/>
            <a:p>
              <a:pPr algn="ctr">
                <a:lnSpc>
                  <a:spcPts val="2346"/>
                </a:lnSpc>
              </a:pPr>
              <a:r>
                <a:rPr lang="en-US" b="true" sz="2300">
                  <a:solidFill>
                    <a:srgbClr val="FFFFFF"/>
                  </a:solidFill>
                  <a:latin typeface="TT Commons Pro Expanded Bold"/>
                  <a:ea typeface="TT Commons Pro Expanded Bold"/>
                  <a:cs typeface="TT Commons Pro Expanded Bold"/>
                  <a:sym typeface="TT Commons Pro Expanded Bold"/>
                </a:rPr>
                <a:t>CORPORATE ADVOCATE &amp; LAISON</a:t>
              </a:r>
            </a:p>
          </p:txBody>
        </p:sp>
      </p:grpSp>
      <p:sp>
        <p:nvSpPr>
          <p:cNvPr name="TextBox 23" id="23"/>
          <p:cNvSpPr txBox="true"/>
          <p:nvPr/>
        </p:nvSpPr>
        <p:spPr>
          <a:xfrm rot="0">
            <a:off x="1028700" y="940305"/>
            <a:ext cx="10828304" cy="1139190"/>
          </a:xfrm>
          <a:prstGeom prst="rect">
            <a:avLst/>
          </a:prstGeom>
        </p:spPr>
        <p:txBody>
          <a:bodyPr anchor="t" rtlCol="false" tIns="0" lIns="0" bIns="0" rIns="0">
            <a:spAutoFit/>
          </a:bodyPr>
          <a:lstStyle/>
          <a:p>
            <a:pPr algn="just">
              <a:lnSpc>
                <a:spcPts val="8880"/>
              </a:lnSpc>
            </a:pPr>
            <a:r>
              <a:rPr lang="en-US" b="true" sz="8000">
                <a:solidFill>
                  <a:srgbClr val="FFFFFF"/>
                </a:solidFill>
                <a:latin typeface="Saira Condensed Medium"/>
                <a:ea typeface="Saira Condensed Medium"/>
                <a:cs typeface="Saira Condensed Medium"/>
                <a:sym typeface="Saira Condensed Medium"/>
              </a:rPr>
              <a:t>Our Team</a:t>
            </a:r>
          </a:p>
        </p:txBody>
      </p:sp>
      <p:sp>
        <p:nvSpPr>
          <p:cNvPr name="TextBox 24" id="24"/>
          <p:cNvSpPr txBox="true"/>
          <p:nvPr/>
        </p:nvSpPr>
        <p:spPr>
          <a:xfrm rot="0">
            <a:off x="1028700" y="2184271"/>
            <a:ext cx="13604925" cy="1304925"/>
          </a:xfrm>
          <a:prstGeom prst="rect">
            <a:avLst/>
          </a:prstGeom>
        </p:spPr>
        <p:txBody>
          <a:bodyPr anchor="t" rtlCol="false" tIns="0" lIns="0" bIns="0" rIns="0">
            <a:spAutoFit/>
          </a:bodyPr>
          <a:lstStyle/>
          <a:p>
            <a:pPr algn="l">
              <a:lnSpc>
                <a:spcPts val="3480"/>
              </a:lnSpc>
            </a:pPr>
            <a:r>
              <a:rPr lang="en-US" sz="2900">
                <a:solidFill>
                  <a:srgbClr val="FFFFFF"/>
                </a:solidFill>
                <a:latin typeface="TT Commons Pro Expanded"/>
                <a:ea typeface="TT Commons Pro Expanded"/>
                <a:cs typeface="TT Commons Pro Expanded"/>
                <a:sym typeface="TT Commons Pro Expanded"/>
              </a:rPr>
              <a:t>At Microtron, we are dedicated to pushing the boundaries of technological innovation, empowering our clients with intelligent solutions that drive progress and success in an ever-evolving landscape.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9476915" y="1104900"/>
            <a:ext cx="8811085" cy="1139190"/>
          </a:xfrm>
          <a:prstGeom prst="rect">
            <a:avLst/>
          </a:prstGeom>
        </p:spPr>
        <p:txBody>
          <a:bodyPr anchor="t" rtlCol="false" tIns="0" lIns="0" bIns="0" rIns="0">
            <a:spAutoFit/>
          </a:bodyPr>
          <a:lstStyle/>
          <a:p>
            <a:pPr algn="just">
              <a:lnSpc>
                <a:spcPts val="8880"/>
              </a:lnSpc>
            </a:pPr>
            <a:r>
              <a:rPr lang="en-US" b="true" sz="8000">
                <a:solidFill>
                  <a:srgbClr val="FFFFFF"/>
                </a:solidFill>
                <a:latin typeface="Saira Condensed Medium"/>
                <a:ea typeface="Saira Condensed Medium"/>
                <a:cs typeface="Saira Condensed Medium"/>
                <a:sym typeface="Saira Condensed Medium"/>
              </a:rPr>
              <a:t>About Heat Hawk 1</a:t>
            </a:r>
          </a:p>
        </p:txBody>
      </p:sp>
      <p:sp>
        <p:nvSpPr>
          <p:cNvPr name="AutoShape 4" id="4"/>
          <p:cNvSpPr/>
          <p:nvPr/>
        </p:nvSpPr>
        <p:spPr>
          <a:xfrm rot="0">
            <a:off x="9144000" y="2434590"/>
            <a:ext cx="9336213" cy="0"/>
          </a:xfrm>
          <a:prstGeom prst="line">
            <a:avLst/>
          </a:prstGeom>
          <a:ln cap="flat" w="47625">
            <a:solidFill>
              <a:srgbClr val="FFFFFF"/>
            </a:solidFill>
            <a:prstDash val="solid"/>
            <a:headEnd type="oval" len="lg" w="lg"/>
            <a:tailEnd type="oval" len="lg" w="lg"/>
          </a:ln>
        </p:spPr>
      </p:sp>
      <p:sp>
        <p:nvSpPr>
          <p:cNvPr name="TextBox 5" id="5"/>
          <p:cNvSpPr txBox="true"/>
          <p:nvPr/>
        </p:nvSpPr>
        <p:spPr>
          <a:xfrm rot="0">
            <a:off x="9144000" y="2837550"/>
            <a:ext cx="9144000" cy="2924175"/>
          </a:xfrm>
          <a:prstGeom prst="rect">
            <a:avLst/>
          </a:prstGeom>
        </p:spPr>
        <p:txBody>
          <a:bodyPr anchor="t" rtlCol="false" tIns="0" lIns="0" bIns="0" rIns="0">
            <a:spAutoFit/>
          </a:bodyPr>
          <a:lstStyle/>
          <a:p>
            <a:pPr algn="l">
              <a:lnSpc>
                <a:spcPts val="3839"/>
              </a:lnSpc>
            </a:pPr>
            <a:r>
              <a:rPr lang="en-US" sz="3199">
                <a:solidFill>
                  <a:srgbClr val="FFFFFF"/>
                </a:solidFill>
                <a:latin typeface="TT Commons Pro Expanded"/>
                <a:ea typeface="TT Commons Pro Expanded"/>
                <a:cs typeface="TT Commons Pro Expanded"/>
                <a:sym typeface="TT Commons Pro Expanded"/>
              </a:rPr>
              <a:t>Introducing a cutting-edge droid designed specifically for firefighting operations. Constructed from high-strength, heat-resistant metals, this drone is engineered to withstand extreme temperatures and harsh conditions.</a:t>
            </a:r>
          </a:p>
        </p:txBody>
      </p:sp>
      <p:sp>
        <p:nvSpPr>
          <p:cNvPr name="Freeform 6" id="6"/>
          <p:cNvSpPr/>
          <p:nvPr/>
        </p:nvSpPr>
        <p:spPr>
          <a:xfrm flipH="true" flipV="false" rot="0">
            <a:off x="1028700" y="7077972"/>
            <a:ext cx="2567222" cy="3209028"/>
          </a:xfrm>
          <a:custGeom>
            <a:avLst/>
            <a:gdLst/>
            <a:ahLst/>
            <a:cxnLst/>
            <a:rect r="r" b="b" t="t" l="l"/>
            <a:pathLst>
              <a:path h="3209028" w="2567222">
                <a:moveTo>
                  <a:pt x="2567222" y="0"/>
                </a:moveTo>
                <a:lnTo>
                  <a:pt x="0" y="0"/>
                </a:lnTo>
                <a:lnTo>
                  <a:pt x="0" y="3209028"/>
                </a:lnTo>
                <a:lnTo>
                  <a:pt x="2567222" y="3209028"/>
                </a:lnTo>
                <a:lnTo>
                  <a:pt x="256722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true" flipV="false" rot="-10800000">
            <a:off x="943257" y="-468757"/>
            <a:ext cx="5305331" cy="6631664"/>
          </a:xfrm>
          <a:custGeom>
            <a:avLst/>
            <a:gdLst/>
            <a:ahLst/>
            <a:cxnLst/>
            <a:rect r="r" b="b" t="t" l="l"/>
            <a:pathLst>
              <a:path h="6631664" w="5305331">
                <a:moveTo>
                  <a:pt x="5305331" y="0"/>
                </a:moveTo>
                <a:lnTo>
                  <a:pt x="0" y="0"/>
                </a:lnTo>
                <a:lnTo>
                  <a:pt x="0" y="6631664"/>
                </a:lnTo>
                <a:lnTo>
                  <a:pt x="5305331" y="6631664"/>
                </a:lnTo>
                <a:lnTo>
                  <a:pt x="5305331"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3729848" y="1028700"/>
            <a:ext cx="10828304" cy="1291590"/>
            <a:chOff x="0" y="0"/>
            <a:chExt cx="14437738" cy="1722120"/>
          </a:xfrm>
        </p:grpSpPr>
        <p:sp>
          <p:nvSpPr>
            <p:cNvPr name="TextBox 4" id="4"/>
            <p:cNvSpPr txBox="true"/>
            <p:nvPr/>
          </p:nvSpPr>
          <p:spPr>
            <a:xfrm rot="0">
              <a:off x="0" y="76200"/>
              <a:ext cx="14437738" cy="1544320"/>
            </a:xfrm>
            <a:prstGeom prst="rect">
              <a:avLst/>
            </a:prstGeom>
          </p:spPr>
          <p:txBody>
            <a:bodyPr anchor="t" rtlCol="false" tIns="0" lIns="0" bIns="0" rIns="0">
              <a:spAutoFit/>
            </a:bodyPr>
            <a:lstStyle/>
            <a:p>
              <a:pPr algn="ctr">
                <a:lnSpc>
                  <a:spcPts val="8880"/>
                </a:lnSpc>
              </a:pPr>
              <a:r>
                <a:rPr lang="en-US" b="true" sz="8000">
                  <a:solidFill>
                    <a:srgbClr val="FFFFFF"/>
                  </a:solidFill>
                  <a:latin typeface="Saira Condensed Medium"/>
                  <a:ea typeface="Saira Condensed Medium"/>
                  <a:cs typeface="Saira Condensed Medium"/>
                  <a:sym typeface="Saira Condensed Medium"/>
                </a:rPr>
                <a:t>Feature Overview</a:t>
              </a:r>
            </a:p>
          </p:txBody>
        </p:sp>
        <p:sp>
          <p:nvSpPr>
            <p:cNvPr name="AutoShape 5" id="5"/>
            <p:cNvSpPr/>
            <p:nvPr/>
          </p:nvSpPr>
          <p:spPr>
            <a:xfrm rot="0">
              <a:off x="2040304" y="1684020"/>
              <a:ext cx="10357131" cy="0"/>
            </a:xfrm>
            <a:prstGeom prst="line">
              <a:avLst/>
            </a:prstGeom>
            <a:ln cap="flat" w="38100">
              <a:solidFill>
                <a:srgbClr val="FFFFFF"/>
              </a:solidFill>
              <a:prstDash val="solid"/>
              <a:headEnd type="oval" len="lg" w="lg"/>
              <a:tailEnd type="oval" len="lg" w="lg"/>
            </a:ln>
          </p:spPr>
        </p:sp>
      </p:grpSp>
      <p:grpSp>
        <p:nvGrpSpPr>
          <p:cNvPr name="Group 6" id="6"/>
          <p:cNvGrpSpPr/>
          <p:nvPr/>
        </p:nvGrpSpPr>
        <p:grpSpPr>
          <a:xfrm rot="0">
            <a:off x="309358" y="2930359"/>
            <a:ext cx="8416359" cy="6658184"/>
            <a:chOff x="0" y="0"/>
            <a:chExt cx="11221812" cy="8877579"/>
          </a:xfrm>
        </p:grpSpPr>
        <p:sp>
          <p:nvSpPr>
            <p:cNvPr name="TextBox 7" id="7"/>
            <p:cNvSpPr txBox="true"/>
            <p:nvPr/>
          </p:nvSpPr>
          <p:spPr>
            <a:xfrm rot="0">
              <a:off x="356600" y="130557"/>
              <a:ext cx="8786658" cy="939800"/>
            </a:xfrm>
            <a:prstGeom prst="rect">
              <a:avLst/>
            </a:prstGeom>
          </p:spPr>
          <p:txBody>
            <a:bodyPr anchor="t" rtlCol="false" tIns="0" lIns="0" bIns="0" rIns="0">
              <a:spAutoFit/>
            </a:bodyPr>
            <a:lstStyle/>
            <a:p>
              <a:pPr algn="r">
                <a:lnSpc>
                  <a:spcPts val="5100"/>
                </a:lnSpc>
              </a:pPr>
              <a:r>
                <a:rPr lang="en-US" b="true" sz="5000">
                  <a:solidFill>
                    <a:srgbClr val="FFFFFF"/>
                  </a:solidFill>
                  <a:latin typeface="Saira Condensed Medium"/>
                  <a:ea typeface="Saira Condensed Medium"/>
                  <a:cs typeface="Saira Condensed Medium"/>
                  <a:sym typeface="Saira Condensed Medium"/>
                </a:rPr>
                <a:t>Advanced Fire Detection</a:t>
              </a:r>
            </a:p>
          </p:txBody>
        </p:sp>
        <p:sp>
          <p:nvSpPr>
            <p:cNvPr name="TextBox 8" id="8"/>
            <p:cNvSpPr txBox="true"/>
            <p:nvPr/>
          </p:nvSpPr>
          <p:spPr>
            <a:xfrm rot="0">
              <a:off x="0" y="1108457"/>
              <a:ext cx="9143258" cy="1606804"/>
            </a:xfrm>
            <a:prstGeom prst="rect">
              <a:avLst/>
            </a:prstGeom>
          </p:spPr>
          <p:txBody>
            <a:bodyPr anchor="t" rtlCol="false" tIns="0" lIns="0" bIns="0" rIns="0">
              <a:spAutoFit/>
            </a:bodyPr>
            <a:lstStyle/>
            <a:p>
              <a:pPr algn="r">
                <a:lnSpc>
                  <a:spcPts val="2346"/>
                </a:lnSpc>
              </a:pPr>
              <a:r>
                <a:rPr lang="en-US" sz="2300">
                  <a:solidFill>
                    <a:srgbClr val="FFFFFF"/>
                  </a:solidFill>
                  <a:latin typeface="TT Commons Pro Expanded"/>
                  <a:ea typeface="TT Commons Pro Expanded"/>
                  <a:cs typeface="TT Commons Pro Expanded"/>
                  <a:sym typeface="TT Commons Pro Expanded"/>
                </a:rPr>
                <a:t>Equipped with a high-resolution camera to accurately locate fires within buildings, even through smoke.</a:t>
              </a:r>
            </a:p>
            <a:p>
              <a:pPr algn="r">
                <a:lnSpc>
                  <a:spcPts val="2346"/>
                </a:lnSpc>
              </a:pPr>
            </a:p>
          </p:txBody>
        </p:sp>
        <p:sp>
          <p:nvSpPr>
            <p:cNvPr name="TextBox 9" id="9"/>
            <p:cNvSpPr txBox="true"/>
            <p:nvPr/>
          </p:nvSpPr>
          <p:spPr>
            <a:xfrm rot="0">
              <a:off x="9928098" y="171450"/>
              <a:ext cx="1293713" cy="1847849"/>
            </a:xfrm>
            <a:prstGeom prst="rect">
              <a:avLst/>
            </a:prstGeom>
          </p:spPr>
          <p:txBody>
            <a:bodyPr anchor="t" rtlCol="false" tIns="0" lIns="0" bIns="0" rIns="0">
              <a:spAutoFit/>
            </a:bodyPr>
            <a:lstStyle/>
            <a:p>
              <a:pPr algn="r">
                <a:lnSpc>
                  <a:spcPts val="10199"/>
                </a:lnSpc>
              </a:pPr>
              <a:r>
                <a:rPr lang="en-US" b="true" sz="9999">
                  <a:solidFill>
                    <a:srgbClr val="FFFFFF"/>
                  </a:solidFill>
                  <a:latin typeface="Saira Condensed Medium"/>
                  <a:ea typeface="Saira Condensed Medium"/>
                  <a:cs typeface="Saira Condensed Medium"/>
                  <a:sym typeface="Saira Condensed Medium"/>
                </a:rPr>
                <a:t>01</a:t>
              </a:r>
            </a:p>
          </p:txBody>
        </p:sp>
        <p:sp>
          <p:nvSpPr>
            <p:cNvPr name="TextBox 10" id="10"/>
            <p:cNvSpPr txBox="true"/>
            <p:nvPr/>
          </p:nvSpPr>
          <p:spPr>
            <a:xfrm rot="0">
              <a:off x="0" y="2644906"/>
              <a:ext cx="9143258" cy="1803400"/>
            </a:xfrm>
            <a:prstGeom prst="rect">
              <a:avLst/>
            </a:prstGeom>
          </p:spPr>
          <p:txBody>
            <a:bodyPr anchor="t" rtlCol="false" tIns="0" lIns="0" bIns="0" rIns="0">
              <a:spAutoFit/>
            </a:bodyPr>
            <a:lstStyle/>
            <a:p>
              <a:pPr algn="r">
                <a:lnSpc>
                  <a:spcPts val="5100"/>
                </a:lnSpc>
              </a:pPr>
              <a:r>
                <a:rPr lang="en-US" sz="5000" b="true">
                  <a:solidFill>
                    <a:srgbClr val="FFFFFF"/>
                  </a:solidFill>
                  <a:latin typeface="Saira Condensed Medium"/>
                  <a:ea typeface="Saira Condensed Medium"/>
                  <a:cs typeface="Saira Condensed Medium"/>
                  <a:sym typeface="Saira Condensed Medium"/>
                </a:rPr>
                <a:t>Advanced Stabilization</a:t>
              </a:r>
            </a:p>
            <a:p>
              <a:pPr algn="r">
                <a:lnSpc>
                  <a:spcPts val="5100"/>
                </a:lnSpc>
              </a:pPr>
            </a:p>
          </p:txBody>
        </p:sp>
        <p:sp>
          <p:nvSpPr>
            <p:cNvPr name="TextBox 11" id="11"/>
            <p:cNvSpPr txBox="true"/>
            <p:nvPr/>
          </p:nvSpPr>
          <p:spPr>
            <a:xfrm rot="0">
              <a:off x="0" y="3613281"/>
              <a:ext cx="9143258" cy="2224405"/>
            </a:xfrm>
            <a:prstGeom prst="rect">
              <a:avLst/>
            </a:prstGeom>
          </p:spPr>
          <p:txBody>
            <a:bodyPr anchor="t" rtlCol="false" tIns="0" lIns="0" bIns="0" rIns="0">
              <a:spAutoFit/>
            </a:bodyPr>
            <a:lstStyle/>
            <a:p>
              <a:pPr algn="r">
                <a:lnSpc>
                  <a:spcPts val="2142"/>
                </a:lnSpc>
              </a:pPr>
              <a:r>
                <a:rPr lang="en-US" sz="2100">
                  <a:solidFill>
                    <a:srgbClr val="FFFFFF"/>
                  </a:solidFill>
                  <a:latin typeface="TT Commons Pro Expanded"/>
                  <a:ea typeface="TT Commons Pro Expanded"/>
                  <a:cs typeface="TT Commons Pro Expanded"/>
                  <a:sym typeface="TT Commons Pro Expanded"/>
                </a:rPr>
                <a:t>Equipped with cutting-edge stabilization technology to maintain a level and stable flight even in the presence of strong air currents and blast waves, ensuring reliable performance and clear data capture.</a:t>
              </a:r>
            </a:p>
            <a:p>
              <a:pPr algn="r">
                <a:lnSpc>
                  <a:spcPts val="2448"/>
                </a:lnSpc>
              </a:pPr>
            </a:p>
          </p:txBody>
        </p:sp>
        <p:sp>
          <p:nvSpPr>
            <p:cNvPr name="TextBox 12" id="12"/>
            <p:cNvSpPr txBox="true"/>
            <p:nvPr/>
          </p:nvSpPr>
          <p:spPr>
            <a:xfrm rot="0">
              <a:off x="6495388" y="2792226"/>
              <a:ext cx="4726423" cy="1847849"/>
            </a:xfrm>
            <a:prstGeom prst="rect">
              <a:avLst/>
            </a:prstGeom>
          </p:spPr>
          <p:txBody>
            <a:bodyPr anchor="t" rtlCol="false" tIns="0" lIns="0" bIns="0" rIns="0">
              <a:spAutoFit/>
            </a:bodyPr>
            <a:lstStyle/>
            <a:p>
              <a:pPr algn="r">
                <a:lnSpc>
                  <a:spcPts val="10199"/>
                </a:lnSpc>
              </a:pPr>
              <a:r>
                <a:rPr lang="en-US" b="true" sz="9999">
                  <a:solidFill>
                    <a:srgbClr val="FFFFFF"/>
                  </a:solidFill>
                  <a:latin typeface="Saira Condensed Medium"/>
                  <a:ea typeface="Saira Condensed Medium"/>
                  <a:cs typeface="Saira Condensed Medium"/>
                  <a:sym typeface="Saira Condensed Medium"/>
                </a:rPr>
                <a:t>02</a:t>
              </a:r>
            </a:p>
          </p:txBody>
        </p:sp>
        <p:sp>
          <p:nvSpPr>
            <p:cNvPr name="TextBox 13" id="13"/>
            <p:cNvSpPr txBox="true"/>
            <p:nvPr/>
          </p:nvSpPr>
          <p:spPr>
            <a:xfrm rot="0">
              <a:off x="0" y="5740170"/>
              <a:ext cx="9143258" cy="1803400"/>
            </a:xfrm>
            <a:prstGeom prst="rect">
              <a:avLst/>
            </a:prstGeom>
          </p:spPr>
          <p:txBody>
            <a:bodyPr anchor="t" rtlCol="false" tIns="0" lIns="0" bIns="0" rIns="0">
              <a:spAutoFit/>
            </a:bodyPr>
            <a:lstStyle/>
            <a:p>
              <a:pPr algn="r">
                <a:lnSpc>
                  <a:spcPts val="5100"/>
                </a:lnSpc>
              </a:pPr>
              <a:r>
                <a:rPr lang="en-US" sz="5000" b="true">
                  <a:solidFill>
                    <a:srgbClr val="FFFFFF"/>
                  </a:solidFill>
                  <a:latin typeface="Saira Condensed Medium"/>
                  <a:ea typeface="Saira Condensed Medium"/>
                  <a:cs typeface="Saira Condensed Medium"/>
                  <a:sym typeface="Saira Condensed Medium"/>
                </a:rPr>
                <a:t>Building Mapping Technology</a:t>
              </a:r>
            </a:p>
            <a:p>
              <a:pPr algn="r">
                <a:lnSpc>
                  <a:spcPts val="5100"/>
                </a:lnSpc>
              </a:pPr>
            </a:p>
          </p:txBody>
        </p:sp>
        <p:sp>
          <p:nvSpPr>
            <p:cNvPr name="TextBox 14" id="14"/>
            <p:cNvSpPr txBox="true"/>
            <p:nvPr/>
          </p:nvSpPr>
          <p:spPr>
            <a:xfrm rot="0">
              <a:off x="0" y="6708545"/>
              <a:ext cx="9143258" cy="2169033"/>
            </a:xfrm>
            <a:prstGeom prst="rect">
              <a:avLst/>
            </a:prstGeom>
          </p:spPr>
          <p:txBody>
            <a:bodyPr anchor="t" rtlCol="false" tIns="0" lIns="0" bIns="0" rIns="0">
              <a:spAutoFit/>
            </a:bodyPr>
            <a:lstStyle/>
            <a:p>
              <a:pPr algn="r">
                <a:lnSpc>
                  <a:spcPts val="2142"/>
                </a:lnSpc>
              </a:pPr>
              <a:r>
                <a:rPr lang="en-US" sz="2100">
                  <a:solidFill>
                    <a:srgbClr val="FFFFFF"/>
                  </a:solidFill>
                  <a:latin typeface="TT Commons Pro Expanded"/>
                  <a:ea typeface="TT Commons Pro Expanded"/>
                  <a:cs typeface="TT Commons Pro Expanded"/>
                  <a:sym typeface="TT Commons Pro Expanded"/>
                </a:rPr>
                <a:t>Utilizes sophisticated mapping technology similar to that used in robotic vacuums or advanced echolocation systems, providing detailed floor plans and real-time building layouts for firefighters.</a:t>
              </a:r>
            </a:p>
            <a:p>
              <a:pPr algn="r">
                <a:lnSpc>
                  <a:spcPts val="2142"/>
                </a:lnSpc>
              </a:pPr>
            </a:p>
          </p:txBody>
        </p:sp>
        <p:sp>
          <p:nvSpPr>
            <p:cNvPr name="TextBox 15" id="15"/>
            <p:cNvSpPr txBox="true"/>
            <p:nvPr/>
          </p:nvSpPr>
          <p:spPr>
            <a:xfrm rot="0">
              <a:off x="6495388" y="5887490"/>
              <a:ext cx="4726423" cy="1847849"/>
            </a:xfrm>
            <a:prstGeom prst="rect">
              <a:avLst/>
            </a:prstGeom>
          </p:spPr>
          <p:txBody>
            <a:bodyPr anchor="t" rtlCol="false" tIns="0" lIns="0" bIns="0" rIns="0">
              <a:spAutoFit/>
            </a:bodyPr>
            <a:lstStyle/>
            <a:p>
              <a:pPr algn="r">
                <a:lnSpc>
                  <a:spcPts val="10199"/>
                </a:lnSpc>
              </a:pPr>
              <a:r>
                <a:rPr lang="en-US" b="true" sz="9999">
                  <a:solidFill>
                    <a:srgbClr val="FFFFFF"/>
                  </a:solidFill>
                  <a:latin typeface="Saira Condensed Medium"/>
                  <a:ea typeface="Saira Condensed Medium"/>
                  <a:cs typeface="Saira Condensed Medium"/>
                  <a:sym typeface="Saira Condensed Medium"/>
                </a:rPr>
                <a:t>03</a:t>
              </a:r>
            </a:p>
          </p:txBody>
        </p:sp>
      </p:grpSp>
      <p:grpSp>
        <p:nvGrpSpPr>
          <p:cNvPr name="Group 16" id="16"/>
          <p:cNvGrpSpPr/>
          <p:nvPr/>
        </p:nvGrpSpPr>
        <p:grpSpPr>
          <a:xfrm rot="0">
            <a:off x="9144000" y="2421490"/>
            <a:ext cx="8451052" cy="7675923"/>
            <a:chOff x="0" y="0"/>
            <a:chExt cx="11268070" cy="10234564"/>
          </a:xfrm>
        </p:grpSpPr>
        <p:sp>
          <p:nvSpPr>
            <p:cNvPr name="TextBox 17" id="17"/>
            <p:cNvSpPr txBox="true"/>
            <p:nvPr/>
          </p:nvSpPr>
          <p:spPr>
            <a:xfrm rot="0">
              <a:off x="2124812" y="85725"/>
              <a:ext cx="9143258" cy="901827"/>
            </a:xfrm>
            <a:prstGeom prst="rect">
              <a:avLst/>
            </a:prstGeom>
          </p:spPr>
          <p:txBody>
            <a:bodyPr anchor="t" rtlCol="false" tIns="0" lIns="0" bIns="0" rIns="0">
              <a:spAutoFit/>
            </a:bodyPr>
            <a:lstStyle/>
            <a:p>
              <a:pPr algn="l">
                <a:lnSpc>
                  <a:spcPts val="4998"/>
                </a:lnSpc>
              </a:pPr>
              <a:r>
                <a:rPr lang="en-US" sz="4900" b="true">
                  <a:solidFill>
                    <a:srgbClr val="FFFFFF"/>
                  </a:solidFill>
                  <a:latin typeface="Saira Condensed Medium"/>
                  <a:ea typeface="Saira Condensed Medium"/>
                  <a:cs typeface="Saira Condensed Medium"/>
                  <a:sym typeface="Saira Condensed Medium"/>
                </a:rPr>
                <a:t>Toxicity Detection</a:t>
              </a:r>
            </a:p>
          </p:txBody>
        </p:sp>
        <p:sp>
          <p:nvSpPr>
            <p:cNvPr name="TextBox 18" id="18"/>
            <p:cNvSpPr txBox="true"/>
            <p:nvPr/>
          </p:nvSpPr>
          <p:spPr>
            <a:xfrm rot="0">
              <a:off x="2124812" y="1054100"/>
              <a:ext cx="8703466" cy="1133856"/>
            </a:xfrm>
            <a:prstGeom prst="rect">
              <a:avLst/>
            </a:prstGeom>
          </p:spPr>
          <p:txBody>
            <a:bodyPr anchor="t" rtlCol="false" tIns="0" lIns="0" bIns="0" rIns="0">
              <a:spAutoFit/>
            </a:bodyPr>
            <a:lstStyle/>
            <a:p>
              <a:pPr algn="l">
                <a:lnSpc>
                  <a:spcPts val="2244"/>
                </a:lnSpc>
              </a:pPr>
              <a:r>
                <a:rPr lang="en-US" sz="2200">
                  <a:solidFill>
                    <a:srgbClr val="FFFFFF"/>
                  </a:solidFill>
                  <a:latin typeface="TT Commons Pro Expanded"/>
                  <a:ea typeface="TT Commons Pro Expanded"/>
                  <a:cs typeface="TT Commons Pro Expanded"/>
                  <a:sym typeface="TT Commons Pro Expanded"/>
                </a:rPr>
                <a:t>Integrated sensors measure and report toxin levels, sending precise readings to a remote control unit for immediate assessment.</a:t>
              </a:r>
            </a:p>
          </p:txBody>
        </p:sp>
        <p:sp>
          <p:nvSpPr>
            <p:cNvPr name="TextBox 19" id="19"/>
            <p:cNvSpPr txBox="true"/>
            <p:nvPr/>
          </p:nvSpPr>
          <p:spPr>
            <a:xfrm rot="0">
              <a:off x="15600" y="171450"/>
              <a:ext cx="4726423" cy="1832102"/>
            </a:xfrm>
            <a:prstGeom prst="rect">
              <a:avLst/>
            </a:prstGeom>
          </p:spPr>
          <p:txBody>
            <a:bodyPr anchor="t" rtlCol="false" tIns="0" lIns="0" bIns="0" rIns="0">
              <a:spAutoFit/>
            </a:bodyPr>
            <a:lstStyle/>
            <a:p>
              <a:pPr algn="just">
                <a:lnSpc>
                  <a:spcPts val="10098"/>
                </a:lnSpc>
              </a:pPr>
              <a:r>
                <a:rPr lang="en-US" b="true" sz="9900">
                  <a:solidFill>
                    <a:srgbClr val="FFFFFF"/>
                  </a:solidFill>
                  <a:latin typeface="Saira Condensed Medium"/>
                  <a:ea typeface="Saira Condensed Medium"/>
                  <a:cs typeface="Saira Condensed Medium"/>
                  <a:sym typeface="Saira Condensed Medium"/>
                </a:rPr>
                <a:t>04</a:t>
              </a:r>
            </a:p>
          </p:txBody>
        </p:sp>
        <p:sp>
          <p:nvSpPr>
            <p:cNvPr name="TextBox 20" id="20"/>
            <p:cNvSpPr txBox="true"/>
            <p:nvPr/>
          </p:nvSpPr>
          <p:spPr>
            <a:xfrm rot="0">
              <a:off x="2109212" y="2273681"/>
              <a:ext cx="9143258" cy="901827"/>
            </a:xfrm>
            <a:prstGeom prst="rect">
              <a:avLst/>
            </a:prstGeom>
          </p:spPr>
          <p:txBody>
            <a:bodyPr anchor="t" rtlCol="false" tIns="0" lIns="0" bIns="0" rIns="0">
              <a:spAutoFit/>
            </a:bodyPr>
            <a:lstStyle/>
            <a:p>
              <a:pPr algn="l">
                <a:lnSpc>
                  <a:spcPts val="4998"/>
                </a:lnSpc>
              </a:pPr>
              <a:r>
                <a:rPr lang="en-US" sz="4900" b="true">
                  <a:solidFill>
                    <a:srgbClr val="FFFFFF"/>
                  </a:solidFill>
                  <a:latin typeface="Saira Condensed Medium"/>
                  <a:ea typeface="Saira Condensed Medium"/>
                  <a:cs typeface="Saira Condensed Medium"/>
                  <a:sym typeface="Saira Condensed Medium"/>
                </a:rPr>
                <a:t>Enhanced Visibility</a:t>
              </a:r>
            </a:p>
          </p:txBody>
        </p:sp>
        <p:sp>
          <p:nvSpPr>
            <p:cNvPr name="TextBox 21" id="21"/>
            <p:cNvSpPr txBox="true"/>
            <p:nvPr/>
          </p:nvSpPr>
          <p:spPr>
            <a:xfrm rot="0">
              <a:off x="2109212" y="3242056"/>
              <a:ext cx="8703466" cy="1870456"/>
            </a:xfrm>
            <a:prstGeom prst="rect">
              <a:avLst/>
            </a:prstGeom>
          </p:spPr>
          <p:txBody>
            <a:bodyPr anchor="t" rtlCol="false" tIns="0" lIns="0" bIns="0" rIns="0">
              <a:spAutoFit/>
            </a:bodyPr>
            <a:lstStyle/>
            <a:p>
              <a:pPr algn="l">
                <a:lnSpc>
                  <a:spcPts val="2244"/>
                </a:lnSpc>
              </a:pPr>
              <a:r>
                <a:rPr lang="en-US" sz="2200">
                  <a:solidFill>
                    <a:srgbClr val="FFFFFF"/>
                  </a:solidFill>
                  <a:latin typeface="TT Commons Pro Expanded"/>
                  <a:ea typeface="TT Commons Pro Expanded"/>
                  <a:cs typeface="TT Commons Pro Expanded"/>
                  <a:sym typeface="TT Commons Pro Expanded"/>
                </a:rPr>
                <a:t>Features night vision capabilities and smoke-penetrating optics to deliver clear, live footage during night operations and through dense smoke.</a:t>
              </a:r>
            </a:p>
            <a:p>
              <a:pPr algn="just">
                <a:lnSpc>
                  <a:spcPts val="2244"/>
                </a:lnSpc>
              </a:pPr>
            </a:p>
          </p:txBody>
        </p:sp>
        <p:sp>
          <p:nvSpPr>
            <p:cNvPr name="TextBox 22" id="22"/>
            <p:cNvSpPr txBox="true"/>
            <p:nvPr/>
          </p:nvSpPr>
          <p:spPr>
            <a:xfrm rot="0">
              <a:off x="0" y="2475358"/>
              <a:ext cx="4726423" cy="1806830"/>
            </a:xfrm>
            <a:prstGeom prst="rect">
              <a:avLst/>
            </a:prstGeom>
          </p:spPr>
          <p:txBody>
            <a:bodyPr anchor="t" rtlCol="false" tIns="0" lIns="0" bIns="0" rIns="0">
              <a:spAutoFit/>
            </a:bodyPr>
            <a:lstStyle/>
            <a:p>
              <a:pPr algn="just">
                <a:lnSpc>
                  <a:spcPts val="9996"/>
                </a:lnSpc>
              </a:pPr>
              <a:r>
                <a:rPr lang="en-US" b="true" sz="9800">
                  <a:solidFill>
                    <a:srgbClr val="FFFFFF"/>
                  </a:solidFill>
                  <a:latin typeface="Saira Condensed Medium"/>
                  <a:ea typeface="Saira Condensed Medium"/>
                  <a:cs typeface="Saira Condensed Medium"/>
                  <a:sym typeface="Saira Condensed Medium"/>
                </a:rPr>
                <a:t>05</a:t>
              </a:r>
            </a:p>
          </p:txBody>
        </p:sp>
        <p:sp>
          <p:nvSpPr>
            <p:cNvPr name="TextBox 23" id="23"/>
            <p:cNvSpPr txBox="true"/>
            <p:nvPr/>
          </p:nvSpPr>
          <p:spPr>
            <a:xfrm rot="0">
              <a:off x="2109212" y="4734656"/>
              <a:ext cx="9143258" cy="1803400"/>
            </a:xfrm>
            <a:prstGeom prst="rect">
              <a:avLst/>
            </a:prstGeom>
          </p:spPr>
          <p:txBody>
            <a:bodyPr anchor="t" rtlCol="false" tIns="0" lIns="0" bIns="0" rIns="0">
              <a:spAutoFit/>
            </a:bodyPr>
            <a:lstStyle/>
            <a:p>
              <a:pPr algn="l">
                <a:lnSpc>
                  <a:spcPts val="5100"/>
                </a:lnSpc>
              </a:pPr>
              <a:r>
                <a:rPr lang="en-US" sz="5000" b="true">
                  <a:solidFill>
                    <a:srgbClr val="FFFFFF"/>
                  </a:solidFill>
                  <a:latin typeface="Saira Condensed Medium"/>
                  <a:ea typeface="Saira Condensed Medium"/>
                  <a:cs typeface="Saira Condensed Medium"/>
                  <a:sym typeface="Saira Condensed Medium"/>
                </a:rPr>
                <a:t>Infared Thermal Imaging</a:t>
              </a:r>
            </a:p>
            <a:p>
              <a:pPr algn="l">
                <a:lnSpc>
                  <a:spcPts val="5100"/>
                </a:lnSpc>
              </a:pPr>
            </a:p>
          </p:txBody>
        </p:sp>
        <p:sp>
          <p:nvSpPr>
            <p:cNvPr name="TextBox 24" id="24"/>
            <p:cNvSpPr txBox="true"/>
            <p:nvPr/>
          </p:nvSpPr>
          <p:spPr>
            <a:xfrm rot="0">
              <a:off x="2109212" y="5712556"/>
              <a:ext cx="8978336" cy="1502156"/>
            </a:xfrm>
            <a:prstGeom prst="rect">
              <a:avLst/>
            </a:prstGeom>
          </p:spPr>
          <p:txBody>
            <a:bodyPr anchor="t" rtlCol="false" tIns="0" lIns="0" bIns="0" rIns="0">
              <a:spAutoFit/>
            </a:bodyPr>
            <a:lstStyle/>
            <a:p>
              <a:pPr algn="l">
                <a:lnSpc>
                  <a:spcPts val="2244"/>
                </a:lnSpc>
              </a:pPr>
              <a:r>
                <a:rPr lang="en-US" sz="2200">
                  <a:solidFill>
                    <a:srgbClr val="FFFFFF"/>
                  </a:solidFill>
                  <a:latin typeface="TT Commons Pro Expanded"/>
                  <a:ea typeface="TT Commons Pro Expanded"/>
                  <a:cs typeface="TT Commons Pro Expanded"/>
                  <a:sym typeface="TT Commons Pro Expanded"/>
                </a:rPr>
                <a:t>Enables detection of heat signatures and hotspots, assisting firefighters in locating victims and assessing fire severity even in smoke and darkness.</a:t>
              </a:r>
            </a:p>
          </p:txBody>
        </p:sp>
        <p:sp>
          <p:nvSpPr>
            <p:cNvPr name="TextBox 25" id="25"/>
            <p:cNvSpPr txBox="true"/>
            <p:nvPr/>
          </p:nvSpPr>
          <p:spPr>
            <a:xfrm rot="0">
              <a:off x="0" y="4945857"/>
              <a:ext cx="4726423" cy="1806830"/>
            </a:xfrm>
            <a:prstGeom prst="rect">
              <a:avLst/>
            </a:prstGeom>
          </p:spPr>
          <p:txBody>
            <a:bodyPr anchor="t" rtlCol="false" tIns="0" lIns="0" bIns="0" rIns="0">
              <a:spAutoFit/>
            </a:bodyPr>
            <a:lstStyle/>
            <a:p>
              <a:pPr algn="just">
                <a:lnSpc>
                  <a:spcPts val="9996"/>
                </a:lnSpc>
              </a:pPr>
              <a:r>
                <a:rPr lang="en-US" b="true" sz="9800">
                  <a:solidFill>
                    <a:srgbClr val="FFFFFF"/>
                  </a:solidFill>
                  <a:latin typeface="Saira Condensed Medium"/>
                  <a:ea typeface="Saira Condensed Medium"/>
                  <a:cs typeface="Saira Condensed Medium"/>
                  <a:sym typeface="Saira Condensed Medium"/>
                </a:rPr>
                <a:t>06</a:t>
              </a:r>
            </a:p>
          </p:txBody>
        </p:sp>
        <p:sp>
          <p:nvSpPr>
            <p:cNvPr name="TextBox 26" id="26"/>
            <p:cNvSpPr txBox="true"/>
            <p:nvPr/>
          </p:nvSpPr>
          <p:spPr>
            <a:xfrm rot="0">
              <a:off x="2124812" y="7176403"/>
              <a:ext cx="9143258" cy="939800"/>
            </a:xfrm>
            <a:prstGeom prst="rect">
              <a:avLst/>
            </a:prstGeom>
          </p:spPr>
          <p:txBody>
            <a:bodyPr anchor="t" rtlCol="false" tIns="0" lIns="0" bIns="0" rIns="0">
              <a:spAutoFit/>
            </a:bodyPr>
            <a:lstStyle/>
            <a:p>
              <a:pPr algn="l">
                <a:lnSpc>
                  <a:spcPts val="5100"/>
                </a:lnSpc>
              </a:pPr>
              <a:r>
                <a:rPr lang="en-US" sz="5000">
                  <a:solidFill>
                    <a:srgbClr val="FFFFFF"/>
                  </a:solidFill>
                  <a:latin typeface="Saira Condensed"/>
                  <a:ea typeface="Saira Condensed"/>
                  <a:cs typeface="Saira Condensed"/>
                  <a:sym typeface="Saira Condensed"/>
                </a:rPr>
                <a:t>Safety Tags</a:t>
              </a:r>
            </a:p>
          </p:txBody>
        </p:sp>
        <p:sp>
          <p:nvSpPr>
            <p:cNvPr name="TextBox 27" id="27"/>
            <p:cNvSpPr txBox="true"/>
            <p:nvPr/>
          </p:nvSpPr>
          <p:spPr>
            <a:xfrm rot="0">
              <a:off x="2124812" y="8144778"/>
              <a:ext cx="8978336" cy="2089785"/>
            </a:xfrm>
            <a:prstGeom prst="rect">
              <a:avLst/>
            </a:prstGeom>
          </p:spPr>
          <p:txBody>
            <a:bodyPr anchor="t" rtlCol="false" tIns="0" lIns="0" bIns="0" rIns="0">
              <a:spAutoFit/>
            </a:bodyPr>
            <a:lstStyle/>
            <a:p>
              <a:pPr algn="l">
                <a:lnSpc>
                  <a:spcPts val="2040"/>
                </a:lnSpc>
              </a:pPr>
              <a:r>
                <a:rPr lang="en-US" sz="2000">
                  <a:solidFill>
                    <a:srgbClr val="FFFFFF"/>
                  </a:solidFill>
                  <a:latin typeface="TT Commons Pro Expanded"/>
                  <a:ea typeface="TT Commons Pro Expanded"/>
                  <a:cs typeface="TT Commons Pro Expanded"/>
                  <a:sym typeface="TT Commons Pro Expanded"/>
                </a:rPr>
                <a:t>Provides location tracking on a tablet map powered by echolocation technology. Additionally, it monitors vital signs—heart rate, respiration rate, and blood oxygen levels. If the user loses consciousness, the tag alerts the tablet's operator, enabling prompt dispatch of a rescue team to their exact location.</a:t>
              </a:r>
            </a:p>
          </p:txBody>
        </p:sp>
        <p:sp>
          <p:nvSpPr>
            <p:cNvPr name="TextBox 28" id="28"/>
            <p:cNvSpPr txBox="true"/>
            <p:nvPr/>
          </p:nvSpPr>
          <p:spPr>
            <a:xfrm rot="0">
              <a:off x="15600" y="7378079"/>
              <a:ext cx="4726423" cy="1832102"/>
            </a:xfrm>
            <a:prstGeom prst="rect">
              <a:avLst/>
            </a:prstGeom>
          </p:spPr>
          <p:txBody>
            <a:bodyPr anchor="t" rtlCol="false" tIns="0" lIns="0" bIns="0" rIns="0">
              <a:spAutoFit/>
            </a:bodyPr>
            <a:lstStyle/>
            <a:p>
              <a:pPr algn="just">
                <a:lnSpc>
                  <a:spcPts val="10098"/>
                </a:lnSpc>
              </a:pPr>
              <a:r>
                <a:rPr lang="en-US" b="true" sz="9900">
                  <a:solidFill>
                    <a:srgbClr val="FFFFFF"/>
                  </a:solidFill>
                  <a:latin typeface="Saira Condensed Medium"/>
                  <a:ea typeface="Saira Condensed Medium"/>
                  <a:cs typeface="Saira Condensed Medium"/>
                  <a:sym typeface="Saira Condensed Medium"/>
                </a:rPr>
                <a:t>07</a:t>
              </a:r>
            </a:p>
          </p:txBody>
        </p:sp>
      </p:grpSp>
      <p:sp>
        <p:nvSpPr>
          <p:cNvPr name="Freeform 29" id="29"/>
          <p:cNvSpPr/>
          <p:nvPr/>
        </p:nvSpPr>
        <p:spPr>
          <a:xfrm flipH="false" flipV="true" rot="0">
            <a:off x="15264438" y="-175040"/>
            <a:ext cx="2625675" cy="3282094"/>
          </a:xfrm>
          <a:custGeom>
            <a:avLst/>
            <a:gdLst/>
            <a:ahLst/>
            <a:cxnLst/>
            <a:rect r="r" b="b" t="t" l="l"/>
            <a:pathLst>
              <a:path h="3282094" w="2625675">
                <a:moveTo>
                  <a:pt x="0" y="3282094"/>
                </a:moveTo>
                <a:lnTo>
                  <a:pt x="2625675" y="3282094"/>
                </a:lnTo>
                <a:lnTo>
                  <a:pt x="2625675" y="0"/>
                </a:lnTo>
                <a:lnTo>
                  <a:pt x="0" y="0"/>
                </a:lnTo>
                <a:lnTo>
                  <a:pt x="0" y="3282094"/>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0" id="30"/>
          <p:cNvSpPr/>
          <p:nvPr/>
        </p:nvSpPr>
        <p:spPr>
          <a:xfrm flipH="true" flipV="true" rot="0">
            <a:off x="0" y="-441684"/>
            <a:ext cx="2625675" cy="3282094"/>
          </a:xfrm>
          <a:custGeom>
            <a:avLst/>
            <a:gdLst/>
            <a:ahLst/>
            <a:cxnLst/>
            <a:rect r="r" b="b" t="t" l="l"/>
            <a:pathLst>
              <a:path h="3282094" w="2625675">
                <a:moveTo>
                  <a:pt x="2625675" y="3282094"/>
                </a:moveTo>
                <a:lnTo>
                  <a:pt x="0" y="3282094"/>
                </a:lnTo>
                <a:lnTo>
                  <a:pt x="0" y="0"/>
                </a:lnTo>
                <a:lnTo>
                  <a:pt x="2625675" y="0"/>
                </a:lnTo>
                <a:lnTo>
                  <a:pt x="2625675" y="3282094"/>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pSp>
        <p:nvGrpSpPr>
          <p:cNvPr name="Group 3" id="3"/>
          <p:cNvGrpSpPr/>
          <p:nvPr/>
        </p:nvGrpSpPr>
        <p:grpSpPr>
          <a:xfrm rot="0">
            <a:off x="605468" y="5143500"/>
            <a:ext cx="8348758" cy="4075010"/>
            <a:chOff x="0" y="0"/>
            <a:chExt cx="11131678" cy="5433347"/>
          </a:xfrm>
        </p:grpSpPr>
        <p:grpSp>
          <p:nvGrpSpPr>
            <p:cNvPr name="Group 4" id="4"/>
            <p:cNvGrpSpPr/>
            <p:nvPr/>
          </p:nvGrpSpPr>
          <p:grpSpPr>
            <a:xfrm rot="0">
              <a:off x="7849746" y="0"/>
              <a:ext cx="2708496" cy="2708496"/>
              <a:chOff x="0" y="0"/>
              <a:chExt cx="6350000" cy="6350000"/>
            </a:xfrm>
          </p:grpSpPr>
          <p:sp>
            <p:nvSpPr>
              <p:cNvPr name="Freeform 5" id="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name="Freeform 6" id="6"/>
            <p:cNvSpPr/>
            <p:nvPr/>
          </p:nvSpPr>
          <p:spPr>
            <a:xfrm flipH="false" flipV="false" rot="0">
              <a:off x="8426526" y="1500320"/>
              <a:ext cx="1554937" cy="864934"/>
            </a:xfrm>
            <a:custGeom>
              <a:avLst/>
              <a:gdLst/>
              <a:ahLst/>
              <a:cxnLst/>
              <a:rect r="r" b="b" t="t" l="l"/>
              <a:pathLst>
                <a:path h="864934" w="1554937">
                  <a:moveTo>
                    <a:pt x="0" y="0"/>
                  </a:moveTo>
                  <a:lnTo>
                    <a:pt x="1554936" y="0"/>
                  </a:lnTo>
                  <a:lnTo>
                    <a:pt x="1554936" y="864934"/>
                  </a:lnTo>
                  <a:lnTo>
                    <a:pt x="0" y="8649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8417507" y="466486"/>
              <a:ext cx="1572973" cy="733399"/>
            </a:xfrm>
            <a:custGeom>
              <a:avLst/>
              <a:gdLst/>
              <a:ahLst/>
              <a:cxnLst/>
              <a:rect r="r" b="b" t="t" l="l"/>
              <a:pathLst>
                <a:path h="733399" w="1572973">
                  <a:moveTo>
                    <a:pt x="0" y="0"/>
                  </a:moveTo>
                  <a:lnTo>
                    <a:pt x="1572973" y="0"/>
                  </a:lnTo>
                  <a:lnTo>
                    <a:pt x="1572973" y="733399"/>
                  </a:lnTo>
                  <a:lnTo>
                    <a:pt x="0" y="7333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8" id="8"/>
            <p:cNvGrpSpPr/>
            <p:nvPr/>
          </p:nvGrpSpPr>
          <p:grpSpPr>
            <a:xfrm rot="0">
              <a:off x="4211591" y="0"/>
              <a:ext cx="2708496" cy="2708496"/>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name="Freeform 10" id="10"/>
            <p:cNvSpPr/>
            <p:nvPr/>
          </p:nvSpPr>
          <p:spPr>
            <a:xfrm flipH="false" flipV="false" rot="0">
              <a:off x="5122991" y="921781"/>
              <a:ext cx="1554937" cy="864934"/>
            </a:xfrm>
            <a:custGeom>
              <a:avLst/>
              <a:gdLst/>
              <a:ahLst/>
              <a:cxnLst/>
              <a:rect r="r" b="b" t="t" l="l"/>
              <a:pathLst>
                <a:path h="864934" w="1554937">
                  <a:moveTo>
                    <a:pt x="0" y="0"/>
                  </a:moveTo>
                  <a:lnTo>
                    <a:pt x="1554937" y="0"/>
                  </a:lnTo>
                  <a:lnTo>
                    <a:pt x="1554937" y="864934"/>
                  </a:lnTo>
                  <a:lnTo>
                    <a:pt x="0" y="8649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11" id="11"/>
            <p:cNvSpPr/>
            <p:nvPr/>
          </p:nvSpPr>
          <p:spPr>
            <a:xfrm>
              <a:off x="4316764" y="1354248"/>
              <a:ext cx="1137522" cy="0"/>
            </a:xfrm>
            <a:prstGeom prst="line">
              <a:avLst/>
            </a:prstGeom>
            <a:ln cap="flat" w="50800">
              <a:solidFill>
                <a:srgbClr val="0B1B27"/>
              </a:solidFill>
              <a:prstDash val="solid"/>
              <a:headEnd type="none" len="sm" w="sm"/>
              <a:tailEnd type="none" len="sm" w="sm"/>
            </a:ln>
          </p:spPr>
        </p:sp>
        <p:sp>
          <p:nvSpPr>
            <p:cNvPr name="AutoShape 12" id="12"/>
            <p:cNvSpPr/>
            <p:nvPr/>
          </p:nvSpPr>
          <p:spPr>
            <a:xfrm>
              <a:off x="4428316" y="1763276"/>
              <a:ext cx="1025970" cy="0"/>
            </a:xfrm>
            <a:prstGeom prst="line">
              <a:avLst/>
            </a:prstGeom>
            <a:ln cap="flat" w="50800">
              <a:solidFill>
                <a:srgbClr val="0B1B27"/>
              </a:solidFill>
              <a:prstDash val="solid"/>
              <a:headEnd type="none" len="sm" w="sm"/>
              <a:tailEnd type="none" len="sm" w="sm"/>
            </a:ln>
          </p:spPr>
        </p:sp>
        <p:sp>
          <p:nvSpPr>
            <p:cNvPr name="AutoShape 13" id="13"/>
            <p:cNvSpPr/>
            <p:nvPr/>
          </p:nvSpPr>
          <p:spPr>
            <a:xfrm>
              <a:off x="4428316" y="945220"/>
              <a:ext cx="582740" cy="0"/>
            </a:xfrm>
            <a:prstGeom prst="line">
              <a:avLst/>
            </a:prstGeom>
            <a:ln cap="flat" w="50800">
              <a:solidFill>
                <a:srgbClr val="0B1B27"/>
              </a:solidFill>
              <a:prstDash val="solid"/>
              <a:headEnd type="none" len="sm" w="sm"/>
              <a:tailEnd type="none" len="sm" w="sm"/>
            </a:ln>
          </p:spPr>
        </p:sp>
        <p:grpSp>
          <p:nvGrpSpPr>
            <p:cNvPr name="Group 14" id="14"/>
            <p:cNvGrpSpPr/>
            <p:nvPr/>
          </p:nvGrpSpPr>
          <p:grpSpPr>
            <a:xfrm rot="0">
              <a:off x="573436" y="0"/>
              <a:ext cx="2708496" cy="2708496"/>
              <a:chOff x="0" y="0"/>
              <a:chExt cx="6350000" cy="6350000"/>
            </a:xfrm>
          </p:grpSpPr>
          <p:sp>
            <p:nvSpPr>
              <p:cNvPr name="Freeform 15" id="15"/>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name="Freeform 16" id="16"/>
            <p:cNvSpPr/>
            <p:nvPr/>
          </p:nvSpPr>
          <p:spPr>
            <a:xfrm flipH="false" flipV="false" rot="0">
              <a:off x="1150215" y="334951"/>
              <a:ext cx="1554937" cy="864934"/>
            </a:xfrm>
            <a:custGeom>
              <a:avLst/>
              <a:gdLst/>
              <a:ahLst/>
              <a:cxnLst/>
              <a:rect r="r" b="b" t="t" l="l"/>
              <a:pathLst>
                <a:path h="864934" w="1554937">
                  <a:moveTo>
                    <a:pt x="0" y="0"/>
                  </a:moveTo>
                  <a:lnTo>
                    <a:pt x="1554937" y="0"/>
                  </a:lnTo>
                  <a:lnTo>
                    <a:pt x="1554937" y="864934"/>
                  </a:lnTo>
                  <a:lnTo>
                    <a:pt x="0" y="8649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17" id="17"/>
            <p:cNvSpPr/>
            <p:nvPr/>
          </p:nvSpPr>
          <p:spPr>
            <a:xfrm flipV="true">
              <a:off x="1927684" y="1094033"/>
              <a:ext cx="0" cy="1461688"/>
            </a:xfrm>
            <a:prstGeom prst="line">
              <a:avLst/>
            </a:prstGeom>
            <a:ln cap="flat" w="50800">
              <a:solidFill>
                <a:srgbClr val="0B1B27"/>
              </a:solidFill>
              <a:prstDash val="solid"/>
              <a:headEnd type="none" len="sm" w="sm"/>
              <a:tailEnd type="none" len="sm" w="sm"/>
            </a:ln>
          </p:spPr>
        </p:sp>
        <p:sp>
          <p:nvSpPr>
            <p:cNvPr name="AutoShape 18" id="18"/>
            <p:cNvSpPr/>
            <p:nvPr/>
          </p:nvSpPr>
          <p:spPr>
            <a:xfrm flipV="true">
              <a:off x="2500126" y="646843"/>
              <a:ext cx="0" cy="1461688"/>
            </a:xfrm>
            <a:prstGeom prst="line">
              <a:avLst/>
            </a:prstGeom>
            <a:ln cap="flat" w="50800">
              <a:solidFill>
                <a:srgbClr val="0B1B27"/>
              </a:solidFill>
              <a:prstDash val="solid"/>
              <a:headEnd type="none" len="sm" w="sm"/>
              <a:tailEnd type="none" len="sm" w="sm"/>
            </a:ln>
          </p:spPr>
        </p:sp>
        <p:sp>
          <p:nvSpPr>
            <p:cNvPr name="AutoShape 19" id="19"/>
            <p:cNvSpPr/>
            <p:nvPr/>
          </p:nvSpPr>
          <p:spPr>
            <a:xfrm flipV="true">
              <a:off x="1367259" y="646843"/>
              <a:ext cx="0" cy="1461688"/>
            </a:xfrm>
            <a:prstGeom prst="line">
              <a:avLst/>
            </a:prstGeom>
            <a:ln cap="flat" w="50800">
              <a:solidFill>
                <a:srgbClr val="0B1B27"/>
              </a:solidFill>
              <a:prstDash val="solid"/>
              <a:headEnd type="none" len="sm" w="sm"/>
              <a:tailEnd type="none" len="sm" w="sm"/>
            </a:ln>
          </p:spPr>
        </p:sp>
        <p:sp>
          <p:nvSpPr>
            <p:cNvPr name="AutoShape 20" id="20"/>
            <p:cNvSpPr/>
            <p:nvPr/>
          </p:nvSpPr>
          <p:spPr>
            <a:xfrm>
              <a:off x="573436" y="5369847"/>
              <a:ext cx="9984806" cy="31750"/>
            </a:xfrm>
            <a:prstGeom prst="line">
              <a:avLst/>
            </a:prstGeom>
            <a:ln cap="flat" w="63500">
              <a:solidFill>
                <a:srgbClr val="FFFFFF"/>
              </a:solidFill>
              <a:prstDash val="solid"/>
              <a:headEnd type="oval" len="lg" w="lg"/>
              <a:tailEnd type="oval" len="lg" w="lg"/>
            </a:ln>
          </p:spPr>
        </p:sp>
        <p:sp>
          <p:nvSpPr>
            <p:cNvPr name="TextBox 21" id="21"/>
            <p:cNvSpPr txBox="true"/>
            <p:nvPr/>
          </p:nvSpPr>
          <p:spPr>
            <a:xfrm rot="0">
              <a:off x="0" y="3170486"/>
              <a:ext cx="3855368" cy="646430"/>
            </a:xfrm>
            <a:prstGeom prst="rect">
              <a:avLst/>
            </a:prstGeom>
          </p:spPr>
          <p:txBody>
            <a:bodyPr anchor="t" rtlCol="false" tIns="0" lIns="0" bIns="0" rIns="0">
              <a:spAutoFit/>
            </a:bodyPr>
            <a:lstStyle/>
            <a:p>
              <a:pPr algn="ctr">
                <a:lnSpc>
                  <a:spcPts val="3569"/>
                </a:lnSpc>
              </a:pPr>
              <a:r>
                <a:rPr lang="en-US" b="true" sz="3499">
                  <a:solidFill>
                    <a:srgbClr val="FFFFFF"/>
                  </a:solidFill>
                  <a:latin typeface="Saira Condensed Medium"/>
                  <a:ea typeface="Saira Condensed Medium"/>
                  <a:cs typeface="Saira Condensed Medium"/>
                  <a:sym typeface="Saira Condensed Medium"/>
                </a:rPr>
                <a:t>Visible </a:t>
              </a:r>
            </a:p>
          </p:txBody>
        </p:sp>
        <p:sp>
          <p:nvSpPr>
            <p:cNvPr name="TextBox 22" id="22"/>
            <p:cNvSpPr txBox="true"/>
            <p:nvPr/>
          </p:nvSpPr>
          <p:spPr>
            <a:xfrm rot="0">
              <a:off x="3638155" y="3170486"/>
              <a:ext cx="3855368" cy="646430"/>
            </a:xfrm>
            <a:prstGeom prst="rect">
              <a:avLst/>
            </a:prstGeom>
          </p:spPr>
          <p:txBody>
            <a:bodyPr anchor="t" rtlCol="false" tIns="0" lIns="0" bIns="0" rIns="0">
              <a:spAutoFit/>
            </a:bodyPr>
            <a:lstStyle/>
            <a:p>
              <a:pPr algn="ctr">
                <a:lnSpc>
                  <a:spcPts val="3569"/>
                </a:lnSpc>
              </a:pPr>
              <a:r>
                <a:rPr lang="en-US" b="true" sz="3499">
                  <a:solidFill>
                    <a:srgbClr val="FFFFFF"/>
                  </a:solidFill>
                  <a:latin typeface="Saira Condensed Medium"/>
                  <a:ea typeface="Saira Condensed Medium"/>
                  <a:cs typeface="Saira Condensed Medium"/>
                  <a:sym typeface="Saira Condensed Medium"/>
                </a:rPr>
                <a:t>Thermal</a:t>
              </a:r>
            </a:p>
          </p:txBody>
        </p:sp>
        <p:sp>
          <p:nvSpPr>
            <p:cNvPr name="TextBox 23" id="23"/>
            <p:cNvSpPr txBox="true"/>
            <p:nvPr/>
          </p:nvSpPr>
          <p:spPr>
            <a:xfrm rot="0">
              <a:off x="7276310" y="3170486"/>
              <a:ext cx="3855368" cy="646430"/>
            </a:xfrm>
            <a:prstGeom prst="rect">
              <a:avLst/>
            </a:prstGeom>
          </p:spPr>
          <p:txBody>
            <a:bodyPr anchor="t" rtlCol="false" tIns="0" lIns="0" bIns="0" rIns="0">
              <a:spAutoFit/>
            </a:bodyPr>
            <a:lstStyle/>
            <a:p>
              <a:pPr algn="ctr">
                <a:lnSpc>
                  <a:spcPts val="3569"/>
                </a:lnSpc>
              </a:pPr>
              <a:r>
                <a:rPr lang="en-US" b="true" sz="3499">
                  <a:solidFill>
                    <a:srgbClr val="FFFFFF"/>
                  </a:solidFill>
                  <a:latin typeface="Saira Condensed Medium"/>
                  <a:ea typeface="Saira Condensed Medium"/>
                  <a:cs typeface="Saira Condensed Medium"/>
                  <a:sym typeface="Saira Condensed Medium"/>
                </a:rPr>
                <a:t>Infared</a:t>
              </a:r>
            </a:p>
          </p:txBody>
        </p:sp>
        <p:sp>
          <p:nvSpPr>
            <p:cNvPr name="TextBox 24" id="24"/>
            <p:cNvSpPr txBox="true"/>
            <p:nvPr/>
          </p:nvSpPr>
          <p:spPr>
            <a:xfrm rot="0">
              <a:off x="3385124" y="4042845"/>
              <a:ext cx="4361430" cy="939800"/>
            </a:xfrm>
            <a:prstGeom prst="rect">
              <a:avLst/>
            </a:prstGeom>
          </p:spPr>
          <p:txBody>
            <a:bodyPr anchor="t" rtlCol="false" tIns="0" lIns="0" bIns="0" rIns="0">
              <a:spAutoFit/>
            </a:bodyPr>
            <a:lstStyle/>
            <a:p>
              <a:pPr algn="ctr">
                <a:lnSpc>
                  <a:spcPts val="5100"/>
                </a:lnSpc>
              </a:pPr>
            </a:p>
          </p:txBody>
        </p:sp>
      </p:grpSp>
      <p:sp>
        <p:nvSpPr>
          <p:cNvPr name="Freeform 25" id="25"/>
          <p:cNvSpPr/>
          <p:nvPr/>
        </p:nvSpPr>
        <p:spPr>
          <a:xfrm flipH="false" flipV="true" rot="0">
            <a:off x="14633625" y="0"/>
            <a:ext cx="2625675" cy="3282094"/>
          </a:xfrm>
          <a:custGeom>
            <a:avLst/>
            <a:gdLst/>
            <a:ahLst/>
            <a:cxnLst/>
            <a:rect r="r" b="b" t="t" l="l"/>
            <a:pathLst>
              <a:path h="3282094" w="2625675">
                <a:moveTo>
                  <a:pt x="0" y="3282094"/>
                </a:moveTo>
                <a:lnTo>
                  <a:pt x="2625675" y="3282094"/>
                </a:lnTo>
                <a:lnTo>
                  <a:pt x="2625675" y="0"/>
                </a:lnTo>
                <a:lnTo>
                  <a:pt x="0" y="0"/>
                </a:lnTo>
                <a:lnTo>
                  <a:pt x="0" y="3282094"/>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6" id="26"/>
          <p:cNvSpPr/>
          <p:nvPr/>
        </p:nvSpPr>
        <p:spPr>
          <a:xfrm flipH="false" flipV="false" rot="0">
            <a:off x="11422447" y="4327037"/>
            <a:ext cx="5433454" cy="5410185"/>
          </a:xfrm>
          <a:custGeom>
            <a:avLst/>
            <a:gdLst/>
            <a:ahLst/>
            <a:cxnLst/>
            <a:rect r="r" b="b" t="t" l="l"/>
            <a:pathLst>
              <a:path h="5410185" w="5433454">
                <a:moveTo>
                  <a:pt x="0" y="0"/>
                </a:moveTo>
                <a:lnTo>
                  <a:pt x="5433455" y="0"/>
                </a:lnTo>
                <a:lnTo>
                  <a:pt x="5433455" y="5410185"/>
                </a:lnTo>
                <a:lnTo>
                  <a:pt x="0" y="5410185"/>
                </a:lnTo>
                <a:lnTo>
                  <a:pt x="0" y="0"/>
                </a:lnTo>
                <a:close/>
              </a:path>
            </a:pathLst>
          </a:custGeom>
          <a:blipFill>
            <a:blip r:embed="rId9"/>
            <a:stretch>
              <a:fillRect l="0" t="0" r="0" b="0"/>
            </a:stretch>
          </a:blipFill>
        </p:spPr>
      </p:sp>
      <p:sp>
        <p:nvSpPr>
          <p:cNvPr name="TextBox 27" id="27"/>
          <p:cNvSpPr txBox="true"/>
          <p:nvPr/>
        </p:nvSpPr>
        <p:spPr>
          <a:xfrm rot="0">
            <a:off x="1028700" y="970414"/>
            <a:ext cx="10828304" cy="1139190"/>
          </a:xfrm>
          <a:prstGeom prst="rect">
            <a:avLst/>
          </a:prstGeom>
        </p:spPr>
        <p:txBody>
          <a:bodyPr anchor="t" rtlCol="false" tIns="0" lIns="0" bIns="0" rIns="0">
            <a:spAutoFit/>
          </a:bodyPr>
          <a:lstStyle/>
          <a:p>
            <a:pPr algn="just">
              <a:lnSpc>
                <a:spcPts val="8880"/>
              </a:lnSpc>
            </a:pPr>
            <a:r>
              <a:rPr lang="en-US" b="true" sz="8000">
                <a:solidFill>
                  <a:srgbClr val="FFFFFF"/>
                </a:solidFill>
                <a:latin typeface="Saira Condensed Medium"/>
                <a:ea typeface="Saira Condensed Medium"/>
                <a:cs typeface="Saira Condensed Medium"/>
                <a:sym typeface="Saira Condensed Medium"/>
              </a:rPr>
              <a:t>Advanced Fire Detection</a:t>
            </a:r>
          </a:p>
        </p:txBody>
      </p:sp>
      <p:sp>
        <p:nvSpPr>
          <p:cNvPr name="TextBox 28" id="28"/>
          <p:cNvSpPr txBox="true"/>
          <p:nvPr/>
        </p:nvSpPr>
        <p:spPr>
          <a:xfrm rot="0">
            <a:off x="1028700" y="2277257"/>
            <a:ext cx="13485182" cy="1925955"/>
          </a:xfrm>
          <a:prstGeom prst="rect">
            <a:avLst/>
          </a:prstGeom>
        </p:spPr>
        <p:txBody>
          <a:bodyPr anchor="t" rtlCol="false" tIns="0" lIns="0" bIns="0" rIns="0">
            <a:spAutoFit/>
          </a:bodyPr>
          <a:lstStyle/>
          <a:p>
            <a:pPr algn="l">
              <a:lnSpc>
                <a:spcPts val="3060"/>
              </a:lnSpc>
            </a:pPr>
            <a:r>
              <a:rPr lang="en-US" sz="3000">
                <a:solidFill>
                  <a:srgbClr val="FFFFFF"/>
                </a:solidFill>
                <a:latin typeface="TT Commons Pro Expanded"/>
                <a:ea typeface="TT Commons Pro Expanded"/>
                <a:cs typeface="TT Commons Pro Expanded"/>
                <a:sym typeface="TT Commons Pro Expanded"/>
              </a:rPr>
              <a:t>Multi-Spectrum Cameras: Combining visible light, thermal, and infrared to detect fire signatures and identify hot spots even through smoke. Machine learning algorithms can be applied to classify and pinpoint fire sources based on heat intensity, size, and movement patterns.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AutoShape 3" id="3"/>
          <p:cNvSpPr/>
          <p:nvPr/>
        </p:nvSpPr>
        <p:spPr>
          <a:xfrm>
            <a:off x="1035545" y="9210675"/>
            <a:ext cx="7488604" cy="23812"/>
          </a:xfrm>
          <a:prstGeom prst="line">
            <a:avLst/>
          </a:prstGeom>
          <a:ln cap="flat" w="47625">
            <a:solidFill>
              <a:srgbClr val="FFFFFF"/>
            </a:solidFill>
            <a:prstDash val="solid"/>
            <a:headEnd type="oval" len="lg" w="lg"/>
            <a:tailEnd type="oval" len="lg" w="lg"/>
          </a:ln>
        </p:spPr>
      </p:sp>
      <p:sp>
        <p:nvSpPr>
          <p:cNvPr name="TextBox 4" id="4"/>
          <p:cNvSpPr txBox="true"/>
          <p:nvPr/>
        </p:nvSpPr>
        <p:spPr>
          <a:xfrm rot="0">
            <a:off x="3144311" y="8194684"/>
            <a:ext cx="3271073" cy="685800"/>
          </a:xfrm>
          <a:prstGeom prst="rect">
            <a:avLst/>
          </a:prstGeom>
        </p:spPr>
        <p:txBody>
          <a:bodyPr anchor="t" rtlCol="false" tIns="0" lIns="0" bIns="0" rIns="0">
            <a:spAutoFit/>
          </a:bodyPr>
          <a:lstStyle/>
          <a:p>
            <a:pPr algn="ctr">
              <a:lnSpc>
                <a:spcPts val="5100"/>
              </a:lnSpc>
            </a:pPr>
          </a:p>
        </p:txBody>
      </p:sp>
      <p:grpSp>
        <p:nvGrpSpPr>
          <p:cNvPr name="Group 5" id="5"/>
          <p:cNvGrpSpPr/>
          <p:nvPr/>
        </p:nvGrpSpPr>
        <p:grpSpPr>
          <a:xfrm rot="0">
            <a:off x="4779847" y="5196838"/>
            <a:ext cx="2891526" cy="3310362"/>
            <a:chOff x="0" y="0"/>
            <a:chExt cx="3855368" cy="4413816"/>
          </a:xfrm>
        </p:grpSpPr>
        <p:grpSp>
          <p:nvGrpSpPr>
            <p:cNvPr name="Group 6" id="6"/>
            <p:cNvGrpSpPr/>
            <p:nvPr/>
          </p:nvGrpSpPr>
          <p:grpSpPr>
            <a:xfrm rot="0">
              <a:off x="573436" y="0"/>
              <a:ext cx="2708496" cy="2708496"/>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name="TextBox 8" id="8"/>
            <p:cNvSpPr txBox="true"/>
            <p:nvPr/>
          </p:nvSpPr>
          <p:spPr>
            <a:xfrm rot="0">
              <a:off x="0" y="3170486"/>
              <a:ext cx="3855368" cy="1243330"/>
            </a:xfrm>
            <a:prstGeom prst="rect">
              <a:avLst/>
            </a:prstGeom>
          </p:spPr>
          <p:txBody>
            <a:bodyPr anchor="t" rtlCol="false" tIns="0" lIns="0" bIns="0" rIns="0">
              <a:spAutoFit/>
            </a:bodyPr>
            <a:lstStyle/>
            <a:p>
              <a:pPr algn="ctr">
                <a:lnSpc>
                  <a:spcPts val="3569"/>
                </a:lnSpc>
              </a:pPr>
              <a:r>
                <a:rPr lang="en-US" sz="3499">
                  <a:solidFill>
                    <a:srgbClr val="FFFFFF"/>
                  </a:solidFill>
                  <a:latin typeface="Saira Condensed"/>
                  <a:ea typeface="Saira Condensed"/>
                  <a:cs typeface="Saira Condensed"/>
                  <a:sym typeface="Saira Condensed"/>
                </a:rPr>
                <a:t>Multi-directional stability</a:t>
              </a:r>
            </a:p>
          </p:txBody>
        </p:sp>
        <p:sp>
          <p:nvSpPr>
            <p:cNvPr name="Freeform 9" id="9"/>
            <p:cNvSpPr/>
            <p:nvPr/>
          </p:nvSpPr>
          <p:spPr>
            <a:xfrm flipH="false" flipV="false" rot="0">
              <a:off x="958499" y="412477"/>
              <a:ext cx="1996279" cy="1996279"/>
            </a:xfrm>
            <a:custGeom>
              <a:avLst/>
              <a:gdLst/>
              <a:ahLst/>
              <a:cxnLst/>
              <a:rect r="r" b="b" t="t" l="l"/>
              <a:pathLst>
                <a:path h="1996279" w="1996279">
                  <a:moveTo>
                    <a:pt x="0" y="0"/>
                  </a:moveTo>
                  <a:lnTo>
                    <a:pt x="1996279" y="0"/>
                  </a:lnTo>
                  <a:lnTo>
                    <a:pt x="1996279" y="1996279"/>
                  </a:lnTo>
                  <a:lnTo>
                    <a:pt x="0" y="19962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Freeform 10" id="10"/>
          <p:cNvSpPr/>
          <p:nvPr/>
        </p:nvSpPr>
        <p:spPr>
          <a:xfrm flipH="false" flipV="true" rot="0">
            <a:off x="14633625" y="0"/>
            <a:ext cx="2625675" cy="3282094"/>
          </a:xfrm>
          <a:custGeom>
            <a:avLst/>
            <a:gdLst/>
            <a:ahLst/>
            <a:cxnLst/>
            <a:rect r="r" b="b" t="t" l="l"/>
            <a:pathLst>
              <a:path h="3282094" w="2625675">
                <a:moveTo>
                  <a:pt x="0" y="3282094"/>
                </a:moveTo>
                <a:lnTo>
                  <a:pt x="2625675" y="3282094"/>
                </a:lnTo>
                <a:lnTo>
                  <a:pt x="2625675" y="0"/>
                </a:lnTo>
                <a:lnTo>
                  <a:pt x="0" y="0"/>
                </a:lnTo>
                <a:lnTo>
                  <a:pt x="0" y="3282094"/>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1797155" y="4707785"/>
            <a:ext cx="5433454" cy="5410185"/>
          </a:xfrm>
          <a:custGeom>
            <a:avLst/>
            <a:gdLst/>
            <a:ahLst/>
            <a:cxnLst/>
            <a:rect r="r" b="b" t="t" l="l"/>
            <a:pathLst>
              <a:path h="5410185" w="5433454">
                <a:moveTo>
                  <a:pt x="0" y="0"/>
                </a:moveTo>
                <a:lnTo>
                  <a:pt x="5433454" y="0"/>
                </a:lnTo>
                <a:lnTo>
                  <a:pt x="5433454" y="5410185"/>
                </a:lnTo>
                <a:lnTo>
                  <a:pt x="0" y="5410185"/>
                </a:lnTo>
                <a:lnTo>
                  <a:pt x="0" y="0"/>
                </a:lnTo>
                <a:close/>
              </a:path>
            </a:pathLst>
          </a:custGeom>
          <a:blipFill>
            <a:blip r:embed="rId7"/>
            <a:stretch>
              <a:fillRect l="0" t="0" r="0" b="0"/>
            </a:stretch>
          </a:blipFill>
        </p:spPr>
      </p:sp>
      <p:grpSp>
        <p:nvGrpSpPr>
          <p:cNvPr name="Group 12" id="12"/>
          <p:cNvGrpSpPr/>
          <p:nvPr/>
        </p:nvGrpSpPr>
        <p:grpSpPr>
          <a:xfrm rot="0">
            <a:off x="1698548" y="5196838"/>
            <a:ext cx="2891526" cy="3310362"/>
            <a:chOff x="0" y="0"/>
            <a:chExt cx="3855368" cy="4413816"/>
          </a:xfrm>
        </p:grpSpPr>
        <p:grpSp>
          <p:nvGrpSpPr>
            <p:cNvPr name="Group 13" id="13"/>
            <p:cNvGrpSpPr/>
            <p:nvPr/>
          </p:nvGrpSpPr>
          <p:grpSpPr>
            <a:xfrm rot="0">
              <a:off x="573436" y="0"/>
              <a:ext cx="2708496" cy="2708496"/>
              <a:chOff x="0" y="0"/>
              <a:chExt cx="6350000" cy="6350000"/>
            </a:xfrm>
          </p:grpSpPr>
          <p:sp>
            <p:nvSpPr>
              <p:cNvPr name="Freeform 14" id="14"/>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sp>
        </p:grpSp>
        <p:sp>
          <p:nvSpPr>
            <p:cNvPr name="TextBox 15" id="15"/>
            <p:cNvSpPr txBox="true"/>
            <p:nvPr/>
          </p:nvSpPr>
          <p:spPr>
            <a:xfrm rot="0">
              <a:off x="0" y="3170486"/>
              <a:ext cx="3855368" cy="1243330"/>
            </a:xfrm>
            <a:prstGeom prst="rect">
              <a:avLst/>
            </a:prstGeom>
          </p:spPr>
          <p:txBody>
            <a:bodyPr anchor="t" rtlCol="false" tIns="0" lIns="0" bIns="0" rIns="0">
              <a:spAutoFit/>
            </a:bodyPr>
            <a:lstStyle/>
            <a:p>
              <a:pPr algn="ctr">
                <a:lnSpc>
                  <a:spcPts val="3569"/>
                </a:lnSpc>
              </a:pPr>
              <a:r>
                <a:rPr lang="en-US" sz="3499">
                  <a:solidFill>
                    <a:srgbClr val="FFFFFF"/>
                  </a:solidFill>
                  <a:latin typeface="Saira Condensed"/>
                  <a:ea typeface="Saira Condensed"/>
                  <a:cs typeface="Saira Condensed"/>
                  <a:sym typeface="Saira Condensed"/>
                </a:rPr>
                <a:t>Vibration </a:t>
              </a:r>
            </a:p>
            <a:p>
              <a:pPr algn="ctr">
                <a:lnSpc>
                  <a:spcPts val="3569"/>
                </a:lnSpc>
              </a:pPr>
              <a:r>
                <a:rPr lang="en-US" sz="3499">
                  <a:solidFill>
                    <a:srgbClr val="FFFFFF"/>
                  </a:solidFill>
                  <a:latin typeface="Saira Condensed"/>
                  <a:ea typeface="Saira Condensed"/>
                  <a:cs typeface="Saira Condensed"/>
                  <a:sym typeface="Saira Condensed"/>
                </a:rPr>
                <a:t>Sensors</a:t>
              </a:r>
            </a:p>
          </p:txBody>
        </p:sp>
        <p:sp>
          <p:nvSpPr>
            <p:cNvPr name="Freeform 16" id="16"/>
            <p:cNvSpPr/>
            <p:nvPr/>
          </p:nvSpPr>
          <p:spPr>
            <a:xfrm flipH="false" flipV="false" rot="0">
              <a:off x="702421" y="412477"/>
              <a:ext cx="2430682" cy="1865548"/>
            </a:xfrm>
            <a:custGeom>
              <a:avLst/>
              <a:gdLst/>
              <a:ahLst/>
              <a:cxnLst/>
              <a:rect r="r" b="b" t="t" l="l"/>
              <a:pathLst>
                <a:path h="1865548" w="2430682">
                  <a:moveTo>
                    <a:pt x="0" y="0"/>
                  </a:moveTo>
                  <a:lnTo>
                    <a:pt x="2430682" y="0"/>
                  </a:lnTo>
                  <a:lnTo>
                    <a:pt x="2430682" y="1865549"/>
                  </a:lnTo>
                  <a:lnTo>
                    <a:pt x="0" y="18655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TextBox 17" id="17"/>
          <p:cNvSpPr txBox="true"/>
          <p:nvPr/>
        </p:nvSpPr>
        <p:spPr>
          <a:xfrm rot="0">
            <a:off x="1028700" y="970414"/>
            <a:ext cx="10828304" cy="1139190"/>
          </a:xfrm>
          <a:prstGeom prst="rect">
            <a:avLst/>
          </a:prstGeom>
        </p:spPr>
        <p:txBody>
          <a:bodyPr anchor="t" rtlCol="false" tIns="0" lIns="0" bIns="0" rIns="0">
            <a:spAutoFit/>
          </a:bodyPr>
          <a:lstStyle/>
          <a:p>
            <a:pPr algn="just">
              <a:lnSpc>
                <a:spcPts val="8880"/>
              </a:lnSpc>
            </a:pPr>
            <a:r>
              <a:rPr lang="en-US" b="true" sz="8000">
                <a:solidFill>
                  <a:srgbClr val="FFFFFF"/>
                </a:solidFill>
                <a:latin typeface="Saira Condensed Medium"/>
                <a:ea typeface="Saira Condensed Medium"/>
                <a:cs typeface="Saira Condensed Medium"/>
                <a:sym typeface="Saira Condensed Medium"/>
              </a:rPr>
              <a:t>Advanced Stabilization</a:t>
            </a:r>
          </a:p>
        </p:txBody>
      </p:sp>
      <p:sp>
        <p:nvSpPr>
          <p:cNvPr name="TextBox 18" id="18"/>
          <p:cNvSpPr txBox="true"/>
          <p:nvPr/>
        </p:nvSpPr>
        <p:spPr>
          <a:xfrm rot="0">
            <a:off x="1028700" y="2277257"/>
            <a:ext cx="13485182" cy="2687955"/>
          </a:xfrm>
          <a:prstGeom prst="rect">
            <a:avLst/>
          </a:prstGeom>
        </p:spPr>
        <p:txBody>
          <a:bodyPr anchor="t" rtlCol="false" tIns="0" lIns="0" bIns="0" rIns="0">
            <a:spAutoFit/>
          </a:bodyPr>
          <a:lstStyle/>
          <a:p>
            <a:pPr algn="l">
              <a:lnSpc>
                <a:spcPts val="3060"/>
              </a:lnSpc>
            </a:pPr>
            <a:r>
              <a:rPr lang="en-US" sz="3000">
                <a:solidFill>
                  <a:srgbClr val="FFFFFF"/>
                </a:solidFill>
                <a:latin typeface="TT Commons Pro Expanded"/>
                <a:ea typeface="TT Commons Pro Expanded"/>
                <a:cs typeface="TT Commons Pro Expanded"/>
                <a:sym typeface="TT Commons Pro Expanded"/>
              </a:rPr>
              <a:t>Integrated cutting-edge vibration sensors strategically placed in multiple directions around the droid. These sensors will detect and analyze structural instability caused by environmental factors such as strong winds, seismic activity, and explosions. By capturing real-time data on vibrations and pressure waves before they impact the building, the system ensures early detection of potential hazards, enabling immediate response and safeguarding structural integrity.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AutoShape 3" id="3"/>
          <p:cNvSpPr/>
          <p:nvPr/>
        </p:nvSpPr>
        <p:spPr>
          <a:xfrm>
            <a:off x="1035545" y="9210675"/>
            <a:ext cx="7488604" cy="23812"/>
          </a:xfrm>
          <a:prstGeom prst="line">
            <a:avLst/>
          </a:prstGeom>
          <a:ln cap="flat" w="47625">
            <a:solidFill>
              <a:srgbClr val="FFFFFF"/>
            </a:solidFill>
            <a:prstDash val="solid"/>
            <a:headEnd type="oval" len="lg" w="lg"/>
            <a:tailEnd type="oval" len="lg" w="lg"/>
          </a:ln>
        </p:spPr>
      </p:sp>
      <p:sp>
        <p:nvSpPr>
          <p:cNvPr name="Freeform 4" id="4"/>
          <p:cNvSpPr/>
          <p:nvPr/>
        </p:nvSpPr>
        <p:spPr>
          <a:xfrm flipH="false" flipV="true" rot="0">
            <a:off x="14633625" y="0"/>
            <a:ext cx="2625675" cy="3282094"/>
          </a:xfrm>
          <a:custGeom>
            <a:avLst/>
            <a:gdLst/>
            <a:ahLst/>
            <a:cxnLst/>
            <a:rect r="r" b="b" t="t" l="l"/>
            <a:pathLst>
              <a:path h="3282094" w="2625675">
                <a:moveTo>
                  <a:pt x="0" y="3282094"/>
                </a:moveTo>
                <a:lnTo>
                  <a:pt x="2625675" y="3282094"/>
                </a:lnTo>
                <a:lnTo>
                  <a:pt x="2625675" y="0"/>
                </a:lnTo>
                <a:lnTo>
                  <a:pt x="0" y="0"/>
                </a:lnTo>
                <a:lnTo>
                  <a:pt x="0" y="3282094"/>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1797155" y="4707785"/>
            <a:ext cx="5433454" cy="5410185"/>
          </a:xfrm>
          <a:custGeom>
            <a:avLst/>
            <a:gdLst/>
            <a:ahLst/>
            <a:cxnLst/>
            <a:rect r="r" b="b" t="t" l="l"/>
            <a:pathLst>
              <a:path h="5410185" w="5433454">
                <a:moveTo>
                  <a:pt x="0" y="0"/>
                </a:moveTo>
                <a:lnTo>
                  <a:pt x="5433454" y="0"/>
                </a:lnTo>
                <a:lnTo>
                  <a:pt x="5433454" y="5410185"/>
                </a:lnTo>
                <a:lnTo>
                  <a:pt x="0" y="5410185"/>
                </a:lnTo>
                <a:lnTo>
                  <a:pt x="0" y="0"/>
                </a:lnTo>
                <a:close/>
              </a:path>
            </a:pathLst>
          </a:custGeom>
          <a:blipFill>
            <a:blip r:embed="rId5"/>
            <a:stretch>
              <a:fillRect l="0" t="0" r="0" b="0"/>
            </a:stretch>
          </a:blipFill>
        </p:spPr>
      </p:sp>
      <p:grpSp>
        <p:nvGrpSpPr>
          <p:cNvPr name="Group 6" id="6"/>
          <p:cNvGrpSpPr/>
          <p:nvPr/>
        </p:nvGrpSpPr>
        <p:grpSpPr>
          <a:xfrm rot="0">
            <a:off x="2059933" y="5058294"/>
            <a:ext cx="2168755" cy="2168746"/>
            <a:chOff x="0" y="0"/>
            <a:chExt cx="6350000" cy="6349975"/>
          </a:xfrm>
        </p:grpSpPr>
        <p:sp>
          <p:nvSpPr>
            <p:cNvPr name="Freeform 7" id="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56000" t="-14299" r="-29121" b="-24541"/>
              </a:stretch>
            </a:blipFill>
          </p:spPr>
        </p:sp>
      </p:grpSp>
      <p:grpSp>
        <p:nvGrpSpPr>
          <p:cNvPr name="Group 8" id="8"/>
          <p:cNvGrpSpPr/>
          <p:nvPr/>
        </p:nvGrpSpPr>
        <p:grpSpPr>
          <a:xfrm rot="0">
            <a:off x="5141233" y="5143500"/>
            <a:ext cx="2168755" cy="216874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7"/>
              <a:stretch>
                <a:fillRect l="0" t="-2500" r="0" b="-2500"/>
              </a:stretch>
            </a:blipFill>
          </p:spPr>
        </p:sp>
      </p:grpSp>
      <p:sp>
        <p:nvSpPr>
          <p:cNvPr name="TextBox 10" id="10"/>
          <p:cNvSpPr txBox="true"/>
          <p:nvPr/>
        </p:nvSpPr>
        <p:spPr>
          <a:xfrm rot="0">
            <a:off x="3144311" y="8194684"/>
            <a:ext cx="3271073" cy="685800"/>
          </a:xfrm>
          <a:prstGeom prst="rect">
            <a:avLst/>
          </a:prstGeom>
        </p:spPr>
        <p:txBody>
          <a:bodyPr anchor="t" rtlCol="false" tIns="0" lIns="0" bIns="0" rIns="0">
            <a:spAutoFit/>
          </a:bodyPr>
          <a:lstStyle/>
          <a:p>
            <a:pPr algn="ctr">
              <a:lnSpc>
                <a:spcPts val="5100"/>
              </a:lnSpc>
            </a:pPr>
          </a:p>
        </p:txBody>
      </p:sp>
      <p:sp>
        <p:nvSpPr>
          <p:cNvPr name="TextBox 11" id="11"/>
          <p:cNvSpPr txBox="true"/>
          <p:nvPr/>
        </p:nvSpPr>
        <p:spPr>
          <a:xfrm rot="0">
            <a:off x="4779847" y="7588990"/>
            <a:ext cx="2891526" cy="470535"/>
          </a:xfrm>
          <a:prstGeom prst="rect">
            <a:avLst/>
          </a:prstGeom>
        </p:spPr>
        <p:txBody>
          <a:bodyPr anchor="t" rtlCol="false" tIns="0" lIns="0" bIns="0" rIns="0">
            <a:spAutoFit/>
          </a:bodyPr>
          <a:lstStyle/>
          <a:p>
            <a:pPr algn="ctr">
              <a:lnSpc>
                <a:spcPts val="3569"/>
              </a:lnSpc>
            </a:pPr>
            <a:r>
              <a:rPr lang="en-US" sz="3499">
                <a:solidFill>
                  <a:srgbClr val="FFFFFF"/>
                </a:solidFill>
                <a:latin typeface="Saira Condensed"/>
                <a:ea typeface="Saira Condensed"/>
                <a:cs typeface="Saira Condensed"/>
                <a:sym typeface="Saira Condensed"/>
              </a:rPr>
              <a:t>SLAM Algorithms</a:t>
            </a:r>
          </a:p>
        </p:txBody>
      </p:sp>
      <p:sp>
        <p:nvSpPr>
          <p:cNvPr name="TextBox 12" id="12"/>
          <p:cNvSpPr txBox="true"/>
          <p:nvPr/>
        </p:nvSpPr>
        <p:spPr>
          <a:xfrm rot="0">
            <a:off x="1698548" y="7588990"/>
            <a:ext cx="2891526" cy="470535"/>
          </a:xfrm>
          <a:prstGeom prst="rect">
            <a:avLst/>
          </a:prstGeom>
        </p:spPr>
        <p:txBody>
          <a:bodyPr anchor="t" rtlCol="false" tIns="0" lIns="0" bIns="0" rIns="0">
            <a:spAutoFit/>
          </a:bodyPr>
          <a:lstStyle/>
          <a:p>
            <a:pPr algn="ctr">
              <a:lnSpc>
                <a:spcPts val="3569"/>
              </a:lnSpc>
            </a:pPr>
            <a:r>
              <a:rPr lang="en-US" sz="3499">
                <a:solidFill>
                  <a:srgbClr val="FFFFFF"/>
                </a:solidFill>
                <a:latin typeface="Saira Condensed"/>
                <a:ea typeface="Saira Condensed"/>
                <a:cs typeface="Saira Condensed"/>
                <a:sym typeface="Saira Condensed"/>
              </a:rPr>
              <a:t>3D Maping</a:t>
            </a:r>
          </a:p>
        </p:txBody>
      </p:sp>
      <p:sp>
        <p:nvSpPr>
          <p:cNvPr name="TextBox 13" id="13"/>
          <p:cNvSpPr txBox="true"/>
          <p:nvPr/>
        </p:nvSpPr>
        <p:spPr>
          <a:xfrm rot="0">
            <a:off x="1028700" y="970414"/>
            <a:ext cx="10828304" cy="1139190"/>
          </a:xfrm>
          <a:prstGeom prst="rect">
            <a:avLst/>
          </a:prstGeom>
        </p:spPr>
        <p:txBody>
          <a:bodyPr anchor="t" rtlCol="false" tIns="0" lIns="0" bIns="0" rIns="0">
            <a:spAutoFit/>
          </a:bodyPr>
          <a:lstStyle/>
          <a:p>
            <a:pPr algn="just">
              <a:lnSpc>
                <a:spcPts val="8880"/>
              </a:lnSpc>
            </a:pPr>
            <a:r>
              <a:rPr lang="en-US" b="true" sz="8000">
                <a:solidFill>
                  <a:srgbClr val="FFFFFF"/>
                </a:solidFill>
                <a:latin typeface="Saira Condensed Medium"/>
                <a:ea typeface="Saira Condensed Medium"/>
                <a:cs typeface="Saira Condensed Medium"/>
                <a:sym typeface="Saira Condensed Medium"/>
              </a:rPr>
              <a:t>Building Mapping Technology</a:t>
            </a:r>
          </a:p>
        </p:txBody>
      </p:sp>
      <p:sp>
        <p:nvSpPr>
          <p:cNvPr name="TextBox 14" id="14"/>
          <p:cNvSpPr txBox="true"/>
          <p:nvPr/>
        </p:nvSpPr>
        <p:spPr>
          <a:xfrm rot="0">
            <a:off x="1028700" y="2277257"/>
            <a:ext cx="13485182" cy="1544955"/>
          </a:xfrm>
          <a:prstGeom prst="rect">
            <a:avLst/>
          </a:prstGeom>
        </p:spPr>
        <p:txBody>
          <a:bodyPr anchor="t" rtlCol="false" tIns="0" lIns="0" bIns="0" rIns="0">
            <a:spAutoFit/>
          </a:bodyPr>
          <a:lstStyle/>
          <a:p>
            <a:pPr algn="l">
              <a:lnSpc>
                <a:spcPts val="3060"/>
              </a:lnSpc>
            </a:pPr>
            <a:r>
              <a:rPr lang="en-US" sz="3000">
                <a:solidFill>
                  <a:srgbClr val="FFFFFF"/>
                </a:solidFill>
                <a:latin typeface="TT Commons Pro Expanded"/>
                <a:ea typeface="TT Commons Pro Expanded"/>
                <a:cs typeface="TT Commons Pro Expanded"/>
                <a:sym typeface="TT Commons Pro Expanded"/>
              </a:rPr>
              <a:t>Deploying SLAM algorithms to build real-time 3D maps of the interior structure of buildings. This can help the system navigate in low visibility conditions and update the building layout as walls collapse or change due to fire.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AutoShape 3" id="3"/>
          <p:cNvSpPr/>
          <p:nvPr/>
        </p:nvSpPr>
        <p:spPr>
          <a:xfrm>
            <a:off x="1035545" y="9210675"/>
            <a:ext cx="7488604" cy="23812"/>
          </a:xfrm>
          <a:prstGeom prst="line">
            <a:avLst/>
          </a:prstGeom>
          <a:ln cap="flat" w="47625">
            <a:solidFill>
              <a:srgbClr val="FFFFFF"/>
            </a:solidFill>
            <a:prstDash val="solid"/>
            <a:headEnd type="oval" len="lg" w="lg"/>
            <a:tailEnd type="oval" len="lg" w="lg"/>
          </a:ln>
        </p:spPr>
      </p:sp>
      <p:sp>
        <p:nvSpPr>
          <p:cNvPr name="Freeform 4" id="4"/>
          <p:cNvSpPr/>
          <p:nvPr/>
        </p:nvSpPr>
        <p:spPr>
          <a:xfrm flipH="false" flipV="true" rot="0">
            <a:off x="14633625" y="0"/>
            <a:ext cx="2625675" cy="3282094"/>
          </a:xfrm>
          <a:custGeom>
            <a:avLst/>
            <a:gdLst/>
            <a:ahLst/>
            <a:cxnLst/>
            <a:rect r="r" b="b" t="t" l="l"/>
            <a:pathLst>
              <a:path h="3282094" w="2625675">
                <a:moveTo>
                  <a:pt x="0" y="3282094"/>
                </a:moveTo>
                <a:lnTo>
                  <a:pt x="2625675" y="3282094"/>
                </a:lnTo>
                <a:lnTo>
                  <a:pt x="2625675" y="0"/>
                </a:lnTo>
                <a:lnTo>
                  <a:pt x="0" y="0"/>
                </a:lnTo>
                <a:lnTo>
                  <a:pt x="0" y="3282094"/>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11797155" y="4707785"/>
            <a:ext cx="5433454" cy="5410185"/>
          </a:xfrm>
          <a:custGeom>
            <a:avLst/>
            <a:gdLst/>
            <a:ahLst/>
            <a:cxnLst/>
            <a:rect r="r" b="b" t="t" l="l"/>
            <a:pathLst>
              <a:path h="5410185" w="5433454">
                <a:moveTo>
                  <a:pt x="0" y="0"/>
                </a:moveTo>
                <a:lnTo>
                  <a:pt x="5433454" y="0"/>
                </a:lnTo>
                <a:lnTo>
                  <a:pt x="5433454" y="5410185"/>
                </a:lnTo>
                <a:lnTo>
                  <a:pt x="0" y="5410185"/>
                </a:lnTo>
                <a:lnTo>
                  <a:pt x="0" y="0"/>
                </a:lnTo>
                <a:close/>
              </a:path>
            </a:pathLst>
          </a:custGeom>
          <a:blipFill>
            <a:blip r:embed="rId5"/>
            <a:stretch>
              <a:fillRect l="0" t="0" r="0" b="0"/>
            </a:stretch>
          </a:blipFill>
        </p:spPr>
      </p:sp>
      <p:grpSp>
        <p:nvGrpSpPr>
          <p:cNvPr name="Group 6" id="6"/>
          <p:cNvGrpSpPr/>
          <p:nvPr/>
        </p:nvGrpSpPr>
        <p:grpSpPr>
          <a:xfrm rot="0">
            <a:off x="2059933" y="5058294"/>
            <a:ext cx="2168755" cy="2168746"/>
            <a:chOff x="0" y="0"/>
            <a:chExt cx="6350000" cy="6349975"/>
          </a:xfrm>
        </p:grpSpPr>
        <p:sp>
          <p:nvSpPr>
            <p:cNvPr name="Freeform 7" id="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solidFill>
              <a:srgbClr val="FFFFFF"/>
            </a:solidFill>
            <a:ln w="12700">
              <a:solidFill>
                <a:srgbClr val="000000"/>
              </a:solidFill>
            </a:ln>
          </p:spPr>
        </p:sp>
      </p:grpSp>
      <p:grpSp>
        <p:nvGrpSpPr>
          <p:cNvPr name="Group 8" id="8"/>
          <p:cNvGrpSpPr/>
          <p:nvPr/>
        </p:nvGrpSpPr>
        <p:grpSpPr>
          <a:xfrm rot="0">
            <a:off x="5141233" y="5143500"/>
            <a:ext cx="2168755" cy="2168746"/>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16666" t="0" r="-16666" b="0"/>
              </a:stretch>
            </a:blipFill>
          </p:spPr>
        </p:sp>
      </p:grpSp>
      <p:sp>
        <p:nvSpPr>
          <p:cNvPr name="Freeform 10" id="10"/>
          <p:cNvSpPr/>
          <p:nvPr/>
        </p:nvSpPr>
        <p:spPr>
          <a:xfrm flipH="false" flipV="false" rot="0">
            <a:off x="2281395" y="5441041"/>
            <a:ext cx="1725832" cy="1233970"/>
          </a:xfrm>
          <a:custGeom>
            <a:avLst/>
            <a:gdLst/>
            <a:ahLst/>
            <a:cxnLst/>
            <a:rect r="r" b="b" t="t" l="l"/>
            <a:pathLst>
              <a:path h="1233970" w="1725832">
                <a:moveTo>
                  <a:pt x="0" y="0"/>
                </a:moveTo>
                <a:lnTo>
                  <a:pt x="1725832" y="0"/>
                </a:lnTo>
                <a:lnTo>
                  <a:pt x="1725832" y="1233970"/>
                </a:lnTo>
                <a:lnTo>
                  <a:pt x="0" y="123397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3144311" y="8194684"/>
            <a:ext cx="3271073" cy="685800"/>
          </a:xfrm>
          <a:prstGeom prst="rect">
            <a:avLst/>
          </a:prstGeom>
        </p:spPr>
        <p:txBody>
          <a:bodyPr anchor="t" rtlCol="false" tIns="0" lIns="0" bIns="0" rIns="0">
            <a:spAutoFit/>
          </a:bodyPr>
          <a:lstStyle/>
          <a:p>
            <a:pPr algn="ctr">
              <a:lnSpc>
                <a:spcPts val="5100"/>
              </a:lnSpc>
            </a:pPr>
          </a:p>
        </p:txBody>
      </p:sp>
      <p:sp>
        <p:nvSpPr>
          <p:cNvPr name="TextBox 12" id="12"/>
          <p:cNvSpPr txBox="true"/>
          <p:nvPr/>
        </p:nvSpPr>
        <p:spPr>
          <a:xfrm rot="0">
            <a:off x="4779847" y="7588990"/>
            <a:ext cx="2891526" cy="470535"/>
          </a:xfrm>
          <a:prstGeom prst="rect">
            <a:avLst/>
          </a:prstGeom>
        </p:spPr>
        <p:txBody>
          <a:bodyPr anchor="t" rtlCol="false" tIns="0" lIns="0" bIns="0" rIns="0">
            <a:spAutoFit/>
          </a:bodyPr>
          <a:lstStyle/>
          <a:p>
            <a:pPr algn="ctr">
              <a:lnSpc>
                <a:spcPts val="3569"/>
              </a:lnSpc>
            </a:pPr>
            <a:r>
              <a:rPr lang="en-US" sz="3499">
                <a:solidFill>
                  <a:srgbClr val="FFFFFF"/>
                </a:solidFill>
                <a:latin typeface="Saira Condensed"/>
                <a:ea typeface="Saira Condensed"/>
                <a:cs typeface="Saira Condensed"/>
                <a:sym typeface="Saira Condensed"/>
              </a:rPr>
              <a:t>Toxicity Detector</a:t>
            </a:r>
          </a:p>
        </p:txBody>
      </p:sp>
      <p:sp>
        <p:nvSpPr>
          <p:cNvPr name="TextBox 13" id="13"/>
          <p:cNvSpPr txBox="true"/>
          <p:nvPr/>
        </p:nvSpPr>
        <p:spPr>
          <a:xfrm rot="0">
            <a:off x="1698548" y="7588990"/>
            <a:ext cx="2891526" cy="470535"/>
          </a:xfrm>
          <a:prstGeom prst="rect">
            <a:avLst/>
          </a:prstGeom>
        </p:spPr>
        <p:txBody>
          <a:bodyPr anchor="t" rtlCol="false" tIns="0" lIns="0" bIns="0" rIns="0">
            <a:spAutoFit/>
          </a:bodyPr>
          <a:lstStyle/>
          <a:p>
            <a:pPr algn="ctr">
              <a:lnSpc>
                <a:spcPts val="3569"/>
              </a:lnSpc>
            </a:pPr>
            <a:r>
              <a:rPr lang="en-US" sz="3499">
                <a:solidFill>
                  <a:srgbClr val="FFFFFF"/>
                </a:solidFill>
                <a:latin typeface="Saira Condensed"/>
                <a:ea typeface="Saira Condensed"/>
                <a:cs typeface="Saira Condensed"/>
                <a:sym typeface="Saira Condensed"/>
              </a:rPr>
              <a:t>Vacuum Pump</a:t>
            </a:r>
          </a:p>
        </p:txBody>
      </p:sp>
      <p:sp>
        <p:nvSpPr>
          <p:cNvPr name="TextBox 14" id="14"/>
          <p:cNvSpPr txBox="true"/>
          <p:nvPr/>
        </p:nvSpPr>
        <p:spPr>
          <a:xfrm rot="0">
            <a:off x="1028700" y="970414"/>
            <a:ext cx="10828304" cy="1139190"/>
          </a:xfrm>
          <a:prstGeom prst="rect">
            <a:avLst/>
          </a:prstGeom>
        </p:spPr>
        <p:txBody>
          <a:bodyPr anchor="t" rtlCol="false" tIns="0" lIns="0" bIns="0" rIns="0">
            <a:spAutoFit/>
          </a:bodyPr>
          <a:lstStyle/>
          <a:p>
            <a:pPr algn="just">
              <a:lnSpc>
                <a:spcPts val="8880"/>
              </a:lnSpc>
            </a:pPr>
            <a:r>
              <a:rPr lang="en-US" b="true" sz="8000">
                <a:solidFill>
                  <a:srgbClr val="FFFFFF"/>
                </a:solidFill>
                <a:latin typeface="Saira Condensed Medium"/>
                <a:ea typeface="Saira Condensed Medium"/>
                <a:cs typeface="Saira Condensed Medium"/>
                <a:sym typeface="Saira Condensed Medium"/>
              </a:rPr>
              <a:t>Toxicity Detection</a:t>
            </a:r>
          </a:p>
        </p:txBody>
      </p:sp>
      <p:sp>
        <p:nvSpPr>
          <p:cNvPr name="TextBox 15" id="15"/>
          <p:cNvSpPr txBox="true"/>
          <p:nvPr/>
        </p:nvSpPr>
        <p:spPr>
          <a:xfrm rot="0">
            <a:off x="1028700" y="2277257"/>
            <a:ext cx="13485182" cy="2306955"/>
          </a:xfrm>
          <a:prstGeom prst="rect">
            <a:avLst/>
          </a:prstGeom>
        </p:spPr>
        <p:txBody>
          <a:bodyPr anchor="t" rtlCol="false" tIns="0" lIns="0" bIns="0" rIns="0">
            <a:spAutoFit/>
          </a:bodyPr>
          <a:lstStyle/>
          <a:p>
            <a:pPr algn="l">
              <a:lnSpc>
                <a:spcPts val="3060"/>
              </a:lnSpc>
            </a:pPr>
            <a:r>
              <a:rPr lang="en-US" sz="3000">
                <a:solidFill>
                  <a:srgbClr val="FFFFFF"/>
                </a:solidFill>
                <a:latin typeface="TT Commons Pro Expanded"/>
                <a:ea typeface="TT Commons Pro Expanded"/>
                <a:cs typeface="TT Commons Pro Expanded"/>
                <a:sym typeface="TT Commons Pro Expanded"/>
              </a:rPr>
              <a:t>By incorporating a suction vacuum pump with toxic air detection and purification capabilities could significantly enhance a building fire security system. The idea would involve active air sampling combined with air purification to both detect toxins and temporarily clean the air, providing immediate relief in the case of hazardous gas leaks or fires.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DAGSjEm2OA4</dc:identifier>
  <dcterms:modified xsi:type="dcterms:W3CDTF">2011-08-01T06:04:30Z</dcterms:modified>
  <cp:revision>1</cp:revision>
  <dc:title>Heat Hawk 1</dc:title>
</cp:coreProperties>
</file>