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1186" y="293"/>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f539ca3631_0_1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f539ca3631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c9f411e59e_0_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c9f411e59e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f55223af3d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f55223af3d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f55223af3d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1f55223af3d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ca5da41a57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2ca5da41a5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f5554030fd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f5554030f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c9f411e59e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c9f411e59e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f539ca3631_0_1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1f539ca3631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f54858aaaf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1f54858aaaf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f55223af3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f55223af3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i="1">
                <a:solidFill>
                  <a:schemeClr val="dk1"/>
                </a:solidFill>
              </a:rPr>
              <a:t>MSA: Conduct analysis and other activities needed to choose the concept for the product that will be acquired</a:t>
            </a:r>
            <a:endParaRPr sz="1000" i="1">
              <a:solidFill>
                <a:schemeClr val="dk1"/>
              </a:solidFill>
            </a:endParaRPr>
          </a:p>
          <a:p>
            <a:pPr marL="0" lvl="0" indent="0" algn="l" rtl="0">
              <a:spcBef>
                <a:spcPts val="0"/>
              </a:spcBef>
              <a:spcAft>
                <a:spcPts val="0"/>
              </a:spcAft>
              <a:buClr>
                <a:schemeClr val="dk1"/>
              </a:buClr>
              <a:buSzPts val="1100"/>
              <a:buFont typeface="Arial"/>
              <a:buNone/>
            </a:pPr>
            <a:endParaRPr sz="1000" i="1">
              <a:solidFill>
                <a:schemeClr val="dk1"/>
              </a:solidFill>
            </a:endParaRPr>
          </a:p>
          <a:p>
            <a:pPr marL="0" lvl="0" indent="0" algn="l" rtl="0">
              <a:spcBef>
                <a:spcPts val="0"/>
              </a:spcBef>
              <a:spcAft>
                <a:spcPts val="0"/>
              </a:spcAft>
              <a:buClr>
                <a:schemeClr val="dk1"/>
              </a:buClr>
              <a:buSzPts val="1100"/>
              <a:buFont typeface="Arial"/>
              <a:buNone/>
            </a:pPr>
            <a:r>
              <a:rPr lang="en" sz="1000" i="1">
                <a:solidFill>
                  <a:schemeClr val="dk1"/>
                </a:solidFill>
              </a:rPr>
              <a:t>TMRR: Reduce technology, engineering, integration, and life-cycle cost risk to the point where a decision to enter EMD can be made with confidence</a:t>
            </a:r>
            <a:endParaRPr sz="1000" i="1">
              <a:solidFill>
                <a:schemeClr val="dk1"/>
              </a:solidFill>
            </a:endParaRPr>
          </a:p>
          <a:p>
            <a:pPr marL="0" lvl="0" indent="0" algn="l" rtl="0">
              <a:spcBef>
                <a:spcPts val="0"/>
              </a:spcBef>
              <a:spcAft>
                <a:spcPts val="0"/>
              </a:spcAft>
              <a:buClr>
                <a:schemeClr val="dk1"/>
              </a:buClr>
              <a:buSzPts val="1100"/>
              <a:buFont typeface="Arial"/>
              <a:buNone/>
            </a:pPr>
            <a:endParaRPr sz="1000" i="1">
              <a:solidFill>
                <a:schemeClr val="dk1"/>
              </a:solidFill>
            </a:endParaRPr>
          </a:p>
          <a:p>
            <a:pPr marL="0" lvl="0" indent="0" algn="l" rtl="0">
              <a:spcBef>
                <a:spcPts val="0"/>
              </a:spcBef>
              <a:spcAft>
                <a:spcPts val="0"/>
              </a:spcAft>
              <a:buClr>
                <a:schemeClr val="dk1"/>
              </a:buClr>
              <a:buSzPts val="1100"/>
              <a:buFont typeface="Arial"/>
              <a:buNone/>
            </a:pPr>
            <a:r>
              <a:rPr lang="en" sz="1000" i="1">
                <a:solidFill>
                  <a:schemeClr val="dk1"/>
                </a:solidFill>
              </a:rPr>
              <a:t>EMD: Achieve Initial Operational Capability (IOC) and demonstrate an affordable, supportable, interoperable, and producible system in its intended environment </a:t>
            </a:r>
            <a:endParaRPr sz="1000" i="1">
              <a:solidFill>
                <a:schemeClr val="dk1"/>
              </a:solidFill>
            </a:endParaRPr>
          </a:p>
          <a:p>
            <a:pPr marL="0" lvl="0" indent="0" algn="l" rtl="0">
              <a:spcBef>
                <a:spcPts val="0"/>
              </a:spcBef>
              <a:spcAft>
                <a:spcPts val="0"/>
              </a:spcAft>
              <a:buClr>
                <a:schemeClr val="dk1"/>
              </a:buClr>
              <a:buSzPts val="1100"/>
              <a:buFont typeface="Arial"/>
              <a:buNone/>
            </a:pPr>
            <a:endParaRPr sz="1000" i="1">
              <a:solidFill>
                <a:schemeClr val="dk1"/>
              </a:solidFill>
            </a:endParaRPr>
          </a:p>
          <a:p>
            <a:pPr marL="0" lvl="0" indent="0" algn="l" rtl="0">
              <a:spcBef>
                <a:spcPts val="0"/>
              </a:spcBef>
              <a:spcAft>
                <a:spcPts val="0"/>
              </a:spcAft>
              <a:buClr>
                <a:schemeClr val="dk1"/>
              </a:buClr>
              <a:buSzPts val="1100"/>
              <a:buFont typeface="Arial"/>
              <a:buNone/>
            </a:pPr>
            <a:r>
              <a:rPr lang="en" sz="1000" i="1">
                <a:solidFill>
                  <a:schemeClr val="dk1"/>
                </a:solidFill>
              </a:rPr>
              <a:t>P&amp;D: Achieve Full Operational Capability (FOC) that satisfies the mission needs</a:t>
            </a:r>
            <a:endParaRPr sz="1000" i="1">
              <a:solidFill>
                <a:schemeClr val="dk1"/>
              </a:solidFill>
            </a:endParaRPr>
          </a:p>
          <a:p>
            <a:pPr marL="0" lvl="0" indent="0" algn="l" rtl="0">
              <a:spcBef>
                <a:spcPts val="0"/>
              </a:spcBef>
              <a:spcAft>
                <a:spcPts val="0"/>
              </a:spcAft>
              <a:buClr>
                <a:schemeClr val="dk1"/>
              </a:buClr>
              <a:buSzPts val="1100"/>
              <a:buFont typeface="Arial"/>
              <a:buNone/>
            </a:pPr>
            <a:endParaRPr sz="1000" i="1">
              <a:solidFill>
                <a:schemeClr val="dk1"/>
              </a:solidFill>
            </a:endParaRPr>
          </a:p>
          <a:p>
            <a:pPr marL="0" lvl="0" indent="0" algn="l" rtl="0">
              <a:spcBef>
                <a:spcPts val="0"/>
              </a:spcBef>
              <a:spcAft>
                <a:spcPts val="0"/>
              </a:spcAft>
              <a:buClr>
                <a:schemeClr val="dk1"/>
              </a:buClr>
              <a:buSzPts val="1100"/>
              <a:buFont typeface="Arial"/>
              <a:buNone/>
            </a:pPr>
            <a:r>
              <a:rPr lang="en" sz="1000" i="1">
                <a:solidFill>
                  <a:schemeClr val="dk1"/>
                </a:solidFill>
              </a:rPr>
              <a:t>O&amp;S: Execute the product support strategy, satisfy material readiness and operational support performance requirements, and sustain the system over its life cycle </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f55223af3d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f55223af3d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i="1">
                <a:solidFill>
                  <a:schemeClr val="dk1"/>
                </a:solidFill>
              </a:rPr>
              <a:t>MSA: Conduct analysis and other activities needed to choose the concept for the product that will be acquired</a:t>
            </a:r>
            <a:endParaRPr sz="1000" i="1">
              <a:solidFill>
                <a:schemeClr val="dk1"/>
              </a:solidFill>
            </a:endParaRPr>
          </a:p>
          <a:p>
            <a:pPr marL="0" lvl="0" indent="0" algn="l" rtl="0">
              <a:spcBef>
                <a:spcPts val="0"/>
              </a:spcBef>
              <a:spcAft>
                <a:spcPts val="0"/>
              </a:spcAft>
              <a:buNone/>
            </a:pPr>
            <a:endParaRPr sz="1000" i="1">
              <a:solidFill>
                <a:schemeClr val="dk1"/>
              </a:solidFill>
            </a:endParaRPr>
          </a:p>
          <a:p>
            <a:pPr marL="0" lvl="0" indent="0" algn="l" rtl="0">
              <a:spcBef>
                <a:spcPts val="0"/>
              </a:spcBef>
              <a:spcAft>
                <a:spcPts val="0"/>
              </a:spcAft>
              <a:buNone/>
            </a:pPr>
            <a:r>
              <a:rPr lang="en" sz="1000" i="1">
                <a:solidFill>
                  <a:schemeClr val="dk1"/>
                </a:solidFill>
              </a:rPr>
              <a:t>TMRR: Reduce technology, engineering, integration, and life-cycle cost risk to the point where a decision to enter EMD can be made with confidence</a:t>
            </a:r>
            <a:endParaRPr sz="1000" i="1">
              <a:solidFill>
                <a:schemeClr val="dk1"/>
              </a:solidFill>
            </a:endParaRPr>
          </a:p>
          <a:p>
            <a:pPr marL="0" lvl="0" indent="0" algn="l" rtl="0">
              <a:spcBef>
                <a:spcPts val="0"/>
              </a:spcBef>
              <a:spcAft>
                <a:spcPts val="0"/>
              </a:spcAft>
              <a:buNone/>
            </a:pPr>
            <a:endParaRPr sz="1000" i="1">
              <a:solidFill>
                <a:schemeClr val="dk1"/>
              </a:solidFill>
            </a:endParaRPr>
          </a:p>
          <a:p>
            <a:pPr marL="0" lvl="0" indent="0" algn="l" rtl="0">
              <a:spcBef>
                <a:spcPts val="0"/>
              </a:spcBef>
              <a:spcAft>
                <a:spcPts val="0"/>
              </a:spcAft>
              <a:buNone/>
            </a:pPr>
            <a:r>
              <a:rPr lang="en" sz="1000" i="1">
                <a:solidFill>
                  <a:schemeClr val="dk1"/>
                </a:solidFill>
              </a:rPr>
              <a:t>EMD: Achieve Initial Operational Capability (IOC) and demonstrate an affordable, supportable, interoperable, and producible system in its intended environment </a:t>
            </a:r>
            <a:endParaRPr sz="1000" i="1">
              <a:solidFill>
                <a:schemeClr val="dk1"/>
              </a:solidFill>
            </a:endParaRPr>
          </a:p>
          <a:p>
            <a:pPr marL="0" lvl="0" indent="0" algn="l" rtl="0">
              <a:spcBef>
                <a:spcPts val="0"/>
              </a:spcBef>
              <a:spcAft>
                <a:spcPts val="0"/>
              </a:spcAft>
              <a:buNone/>
            </a:pPr>
            <a:endParaRPr sz="1000" i="1">
              <a:solidFill>
                <a:schemeClr val="dk1"/>
              </a:solidFill>
            </a:endParaRPr>
          </a:p>
          <a:p>
            <a:pPr marL="0" lvl="0" indent="0" algn="l" rtl="0">
              <a:spcBef>
                <a:spcPts val="0"/>
              </a:spcBef>
              <a:spcAft>
                <a:spcPts val="0"/>
              </a:spcAft>
              <a:buNone/>
            </a:pPr>
            <a:r>
              <a:rPr lang="en" sz="1000" i="1">
                <a:solidFill>
                  <a:schemeClr val="dk1"/>
                </a:solidFill>
              </a:rPr>
              <a:t>P&amp;D: Achieve Full Operational Capability (FOC) that satisfies the mission needs</a:t>
            </a:r>
            <a:endParaRPr sz="1000" i="1">
              <a:solidFill>
                <a:schemeClr val="dk1"/>
              </a:solidFill>
            </a:endParaRPr>
          </a:p>
          <a:p>
            <a:pPr marL="0" lvl="0" indent="0" algn="l" rtl="0">
              <a:spcBef>
                <a:spcPts val="0"/>
              </a:spcBef>
              <a:spcAft>
                <a:spcPts val="0"/>
              </a:spcAft>
              <a:buNone/>
            </a:pPr>
            <a:endParaRPr sz="1000" i="1">
              <a:solidFill>
                <a:schemeClr val="dk1"/>
              </a:solidFill>
            </a:endParaRPr>
          </a:p>
          <a:p>
            <a:pPr marL="0" lvl="0" indent="0" algn="l" rtl="0">
              <a:spcBef>
                <a:spcPts val="0"/>
              </a:spcBef>
              <a:spcAft>
                <a:spcPts val="0"/>
              </a:spcAft>
              <a:buNone/>
            </a:pPr>
            <a:r>
              <a:rPr lang="en" sz="1000" i="1">
                <a:solidFill>
                  <a:schemeClr val="dk1"/>
                </a:solidFill>
              </a:rPr>
              <a:t>O&amp;S: Execute the product support strategy, satisfy material readiness and operational support performance requirements, and sustain the system over its life cycle </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f539ca3631_0_1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f539ca3631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f539ca3631_0_1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f539ca3631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f539ca3631_0_1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f539ca3631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jpg"/><Relationship Id="rId7"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9144000" cy="5143500"/>
          </a:xfrm>
          <a:prstGeom prst="rect">
            <a:avLst/>
          </a:prstGeom>
          <a:noFill/>
          <a:ln>
            <a:noFill/>
          </a:ln>
        </p:spPr>
      </p:pic>
      <p:sp>
        <p:nvSpPr>
          <p:cNvPr id="55" name="Google Shape;55;p13"/>
          <p:cNvSpPr txBox="1"/>
          <p:nvPr/>
        </p:nvSpPr>
        <p:spPr>
          <a:xfrm>
            <a:off x="7443216" y="4681728"/>
            <a:ext cx="1613400" cy="40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i="1">
                <a:solidFill>
                  <a:srgbClr val="85D3F8"/>
                </a:solidFill>
              </a:rPr>
              <a:t>Private and Confidential</a:t>
            </a:r>
            <a:endParaRPr sz="1000" i="1">
              <a:solidFill>
                <a:srgbClr val="85D3F8"/>
              </a:solidFill>
            </a:endParaRPr>
          </a:p>
        </p:txBody>
      </p:sp>
      <p:pic>
        <p:nvPicPr>
          <p:cNvPr id="56" name="Google Shape;56;p13"/>
          <p:cNvPicPr preferRelativeResize="0"/>
          <p:nvPr/>
        </p:nvPicPr>
        <p:blipFill rotWithShape="1">
          <a:blip r:embed="rId4">
            <a:alphaModFix/>
          </a:blip>
          <a:srcRect l="16677" t="15297" r="15580" b="17844"/>
          <a:stretch/>
        </p:blipFill>
        <p:spPr>
          <a:xfrm>
            <a:off x="263175" y="796150"/>
            <a:ext cx="3402900" cy="3358600"/>
          </a:xfrm>
          <a:prstGeom prst="rect">
            <a:avLst/>
          </a:prstGeom>
          <a:noFill/>
          <a:ln>
            <a:noFill/>
          </a:ln>
        </p:spPr>
      </p:pic>
      <p:sp>
        <p:nvSpPr>
          <p:cNvPr id="57" name="Google Shape;57;p13"/>
          <p:cNvSpPr txBox="1"/>
          <p:nvPr/>
        </p:nvSpPr>
        <p:spPr>
          <a:xfrm>
            <a:off x="3934850" y="1627650"/>
            <a:ext cx="4570500" cy="169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85D3F8"/>
                </a:solidFill>
              </a:rPr>
              <a:t>MICROTRON INCORPORATED</a:t>
            </a:r>
            <a:endParaRPr sz="1800" dirty="0">
              <a:solidFill>
                <a:srgbClr val="85D3F8"/>
              </a:solidFill>
            </a:endParaRPr>
          </a:p>
          <a:p>
            <a:pPr marL="0" lvl="0" indent="0" algn="l" rtl="0">
              <a:lnSpc>
                <a:spcPct val="50000"/>
              </a:lnSpc>
              <a:spcBef>
                <a:spcPts val="0"/>
              </a:spcBef>
              <a:spcAft>
                <a:spcPts val="0"/>
              </a:spcAft>
              <a:buNone/>
            </a:pPr>
            <a:endParaRPr sz="1800" dirty="0">
              <a:solidFill>
                <a:srgbClr val="85D3F8"/>
              </a:solidFill>
            </a:endParaRPr>
          </a:p>
          <a:p>
            <a:pPr marL="0" lvl="0" indent="0" algn="l" rtl="0">
              <a:spcBef>
                <a:spcPts val="0"/>
              </a:spcBef>
              <a:spcAft>
                <a:spcPts val="0"/>
              </a:spcAft>
              <a:buNone/>
            </a:pPr>
            <a:r>
              <a:rPr lang="en" sz="1800">
                <a:solidFill>
                  <a:srgbClr val="85D3F8"/>
                </a:solidFill>
              </a:rPr>
              <a:t>2025 OVERVIEW PRESENTATION</a:t>
            </a:r>
            <a:endParaRPr sz="1800" dirty="0">
              <a:solidFill>
                <a:srgbClr val="85D3F8"/>
              </a:solidFill>
            </a:endParaRPr>
          </a:p>
          <a:p>
            <a:pPr marL="0" lvl="0" indent="0" algn="l" rtl="0">
              <a:lnSpc>
                <a:spcPct val="25000"/>
              </a:lnSpc>
              <a:spcBef>
                <a:spcPts val="0"/>
              </a:spcBef>
              <a:spcAft>
                <a:spcPts val="0"/>
              </a:spcAft>
              <a:buNone/>
            </a:pPr>
            <a:endParaRPr sz="1800" dirty="0">
              <a:solidFill>
                <a:srgbClr val="85D3F8"/>
              </a:solidFill>
            </a:endParaRPr>
          </a:p>
          <a:p>
            <a:pPr marL="0" lvl="0" indent="0" algn="l" rtl="0">
              <a:spcBef>
                <a:spcPts val="0"/>
              </a:spcBef>
              <a:spcAft>
                <a:spcPts val="0"/>
              </a:spcAft>
              <a:buNone/>
            </a:pPr>
            <a:r>
              <a:rPr lang="en" sz="1800" dirty="0">
                <a:solidFill>
                  <a:srgbClr val="85D3F8"/>
                </a:solidFill>
              </a:rPr>
              <a:t>______________________</a:t>
            </a:r>
            <a:endParaRPr sz="1800" dirty="0">
              <a:solidFill>
                <a:srgbClr val="85D3F8"/>
              </a:solidFill>
            </a:endParaRPr>
          </a:p>
          <a:p>
            <a:pPr marL="0" lvl="0" indent="0" algn="l" rtl="0">
              <a:lnSpc>
                <a:spcPct val="65000"/>
              </a:lnSpc>
              <a:spcBef>
                <a:spcPts val="0"/>
              </a:spcBef>
              <a:spcAft>
                <a:spcPts val="0"/>
              </a:spcAft>
              <a:buNone/>
            </a:pPr>
            <a:endParaRPr sz="1800" dirty="0">
              <a:solidFill>
                <a:srgbClr val="85D3F8"/>
              </a:solidFill>
            </a:endParaRPr>
          </a:p>
          <a:p>
            <a:pPr marL="0" lvl="0" indent="0" algn="l" rtl="0">
              <a:spcBef>
                <a:spcPts val="0"/>
              </a:spcBef>
              <a:spcAft>
                <a:spcPts val="0"/>
              </a:spcAft>
              <a:buNone/>
            </a:pPr>
            <a:r>
              <a:rPr lang="en" sz="1200" dirty="0">
                <a:solidFill>
                  <a:schemeClr val="lt1"/>
                </a:solidFill>
              </a:rPr>
              <a:t>GOVERNMENT AND MILITARY FOCUS</a:t>
            </a:r>
            <a:endParaRPr sz="1200" dirty="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74"/>
        <p:cNvGrpSpPr/>
        <p:nvPr/>
      </p:nvGrpSpPr>
      <p:grpSpPr>
        <a:xfrm>
          <a:off x="0" y="0"/>
          <a:ext cx="0" cy="0"/>
          <a:chOff x="0" y="0"/>
          <a:chExt cx="0" cy="0"/>
        </a:xfrm>
      </p:grpSpPr>
      <p:pic>
        <p:nvPicPr>
          <p:cNvPr id="175" name="Google Shape;175;p22"/>
          <p:cNvPicPr preferRelativeResize="0"/>
          <p:nvPr/>
        </p:nvPicPr>
        <p:blipFill>
          <a:blip r:embed="rId3">
            <a:alphaModFix/>
          </a:blip>
          <a:stretch>
            <a:fillRect/>
          </a:stretch>
        </p:blipFill>
        <p:spPr>
          <a:xfrm>
            <a:off x="0" y="0"/>
            <a:ext cx="9144000" cy="5143500"/>
          </a:xfrm>
          <a:prstGeom prst="rect">
            <a:avLst/>
          </a:prstGeom>
          <a:noFill/>
          <a:ln>
            <a:noFill/>
          </a:ln>
        </p:spPr>
      </p:pic>
      <p:sp>
        <p:nvSpPr>
          <p:cNvPr id="176" name="Google Shape;176;p22"/>
          <p:cNvSpPr txBox="1">
            <a:spLocks noGrp="1"/>
          </p:cNvSpPr>
          <p:nvPr>
            <p:ph type="body" idx="1"/>
          </p:nvPr>
        </p:nvSpPr>
        <p:spPr>
          <a:xfrm>
            <a:off x="244050" y="1243584"/>
            <a:ext cx="4131000" cy="3141300"/>
          </a:xfrm>
          <a:prstGeom prst="rect">
            <a:avLst/>
          </a:prstGeom>
          <a:effectLst>
            <a:outerShdw blurRad="57150" dist="19050" dir="5400000" algn="bl" rotWithShape="0">
              <a:srgbClr val="000000">
                <a:alpha val="20000"/>
              </a:srgbClr>
            </a:outerShdw>
          </a:effectLst>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75"/>
              <a:buNone/>
            </a:pPr>
            <a:r>
              <a:rPr lang="en" sz="1400" b="1">
                <a:solidFill>
                  <a:srgbClr val="85D3F8"/>
                </a:solidFill>
              </a:rPr>
              <a:t>Manufacturing</a:t>
            </a:r>
            <a:endParaRPr sz="1400" b="1">
              <a:solidFill>
                <a:srgbClr val="85D3F8"/>
              </a:solidFill>
            </a:endParaRPr>
          </a:p>
          <a:p>
            <a:pPr marL="0" lvl="0" indent="0" algn="l" rtl="0">
              <a:lnSpc>
                <a:spcPct val="80000"/>
              </a:lnSpc>
              <a:spcBef>
                <a:spcPts val="0"/>
              </a:spcBef>
              <a:spcAft>
                <a:spcPts val="0"/>
              </a:spcAft>
              <a:buSzPts val="275"/>
              <a:buNone/>
            </a:pPr>
            <a:endParaRPr sz="1200" b="1">
              <a:solidFill>
                <a:schemeClr val="lt1"/>
              </a:solidFill>
            </a:endParaRPr>
          </a:p>
          <a:p>
            <a:pPr marL="457200" lvl="0" indent="-292100" algn="l" rtl="0">
              <a:lnSpc>
                <a:spcPct val="100000"/>
              </a:lnSpc>
              <a:spcBef>
                <a:spcPts val="0"/>
              </a:spcBef>
              <a:spcAft>
                <a:spcPts val="0"/>
              </a:spcAft>
              <a:buClr>
                <a:schemeClr val="lt1"/>
              </a:buClr>
              <a:buSzPts val="1000"/>
              <a:buChar char="●"/>
            </a:pPr>
            <a:r>
              <a:rPr lang="en" sz="1000">
                <a:solidFill>
                  <a:schemeClr val="lt1"/>
                </a:solidFill>
              </a:rPr>
              <a:t>315990 - Apparel Accessories and Other Apparel Manufacturing</a:t>
            </a:r>
            <a:endParaRPr sz="1000">
              <a:solidFill>
                <a:schemeClr val="lt1"/>
              </a:solidFill>
            </a:endParaRPr>
          </a:p>
          <a:p>
            <a:pPr marL="457200" lvl="0" indent="-292100" algn="l" rtl="0">
              <a:lnSpc>
                <a:spcPct val="100000"/>
              </a:lnSpc>
              <a:spcBef>
                <a:spcPts val="0"/>
              </a:spcBef>
              <a:spcAft>
                <a:spcPts val="0"/>
              </a:spcAft>
              <a:buClr>
                <a:schemeClr val="lt1"/>
              </a:buClr>
              <a:buSzPts val="1000"/>
              <a:buChar char="●"/>
            </a:pPr>
            <a:r>
              <a:rPr lang="en" sz="1000">
                <a:solidFill>
                  <a:schemeClr val="lt1"/>
                </a:solidFill>
              </a:rPr>
              <a:t>332510 - Hardware Manufacturing </a:t>
            </a:r>
            <a:endParaRPr sz="1000">
              <a:solidFill>
                <a:schemeClr val="lt1"/>
              </a:solidFill>
            </a:endParaRPr>
          </a:p>
          <a:p>
            <a:pPr marL="0" lvl="0" indent="0" algn="l" rtl="0">
              <a:lnSpc>
                <a:spcPct val="100000"/>
              </a:lnSpc>
              <a:spcBef>
                <a:spcPts val="0"/>
              </a:spcBef>
              <a:spcAft>
                <a:spcPts val="0"/>
              </a:spcAft>
              <a:buSzPts val="1100"/>
              <a:buNone/>
            </a:pPr>
            <a:endParaRPr sz="1200">
              <a:solidFill>
                <a:schemeClr val="lt1"/>
              </a:solidFill>
            </a:endParaRPr>
          </a:p>
          <a:p>
            <a:pPr marL="0" lvl="0" indent="0" algn="l" rtl="0">
              <a:lnSpc>
                <a:spcPct val="100000"/>
              </a:lnSpc>
              <a:spcBef>
                <a:spcPts val="0"/>
              </a:spcBef>
              <a:spcAft>
                <a:spcPts val="0"/>
              </a:spcAft>
              <a:buSzPts val="1100"/>
              <a:buNone/>
            </a:pPr>
            <a:r>
              <a:rPr lang="en" sz="1400" b="1">
                <a:solidFill>
                  <a:srgbClr val="85D3F8"/>
                </a:solidFill>
              </a:rPr>
              <a:t>Technology and Software</a:t>
            </a:r>
            <a:endParaRPr sz="1400" b="1">
              <a:solidFill>
                <a:srgbClr val="85D3F8"/>
              </a:solidFill>
            </a:endParaRPr>
          </a:p>
          <a:p>
            <a:pPr marL="0" lvl="0" indent="0" algn="l" rtl="0">
              <a:lnSpc>
                <a:spcPct val="100000"/>
              </a:lnSpc>
              <a:spcBef>
                <a:spcPts val="0"/>
              </a:spcBef>
              <a:spcAft>
                <a:spcPts val="0"/>
              </a:spcAft>
              <a:buSzPts val="1100"/>
              <a:buNone/>
            </a:pPr>
            <a:endParaRPr sz="1400" b="1">
              <a:solidFill>
                <a:schemeClr val="lt1"/>
              </a:solidFill>
            </a:endParaRPr>
          </a:p>
          <a:p>
            <a:pPr marL="457200" lvl="0" indent="-292100" algn="l" rtl="0">
              <a:lnSpc>
                <a:spcPct val="100000"/>
              </a:lnSpc>
              <a:spcBef>
                <a:spcPts val="0"/>
              </a:spcBef>
              <a:spcAft>
                <a:spcPts val="0"/>
              </a:spcAft>
              <a:buClr>
                <a:schemeClr val="lt1"/>
              </a:buClr>
              <a:buSzPts val="1000"/>
              <a:buChar char="●"/>
            </a:pPr>
            <a:r>
              <a:rPr lang="en" sz="1000">
                <a:solidFill>
                  <a:schemeClr val="lt1"/>
                </a:solidFill>
              </a:rPr>
              <a:t>511210 -Software Publishers</a:t>
            </a:r>
            <a:endParaRPr sz="1000">
              <a:solidFill>
                <a:schemeClr val="lt1"/>
              </a:solidFill>
            </a:endParaRPr>
          </a:p>
          <a:p>
            <a:pPr marL="457200" lvl="0" indent="-292100" algn="l" rtl="0">
              <a:lnSpc>
                <a:spcPct val="100000"/>
              </a:lnSpc>
              <a:spcBef>
                <a:spcPts val="0"/>
              </a:spcBef>
              <a:spcAft>
                <a:spcPts val="0"/>
              </a:spcAft>
              <a:buClr>
                <a:schemeClr val="lt1"/>
              </a:buClr>
              <a:buSzPts val="1000"/>
              <a:buChar char="●"/>
            </a:pPr>
            <a:r>
              <a:rPr lang="en" sz="1000">
                <a:solidFill>
                  <a:schemeClr val="lt1"/>
                </a:solidFill>
              </a:rPr>
              <a:t>541511 - Custom Computer Programming Services</a:t>
            </a:r>
            <a:endParaRPr sz="1000">
              <a:solidFill>
                <a:schemeClr val="lt1"/>
              </a:solidFill>
            </a:endParaRPr>
          </a:p>
          <a:p>
            <a:pPr marL="457200" lvl="0" indent="-292100" algn="l" rtl="0">
              <a:lnSpc>
                <a:spcPct val="100000"/>
              </a:lnSpc>
              <a:spcBef>
                <a:spcPts val="0"/>
              </a:spcBef>
              <a:spcAft>
                <a:spcPts val="0"/>
              </a:spcAft>
              <a:buClr>
                <a:schemeClr val="lt1"/>
              </a:buClr>
              <a:buSzPts val="1000"/>
              <a:buChar char="●"/>
            </a:pPr>
            <a:r>
              <a:rPr lang="en" sz="1000">
                <a:solidFill>
                  <a:schemeClr val="lt1"/>
                </a:solidFill>
              </a:rPr>
              <a:t>541519 - Other Computer Related Services</a:t>
            </a:r>
            <a:endParaRPr sz="1000">
              <a:solidFill>
                <a:schemeClr val="lt1"/>
              </a:solidFill>
            </a:endParaRPr>
          </a:p>
          <a:p>
            <a:pPr marL="0" lvl="0" indent="0" algn="l" rtl="0">
              <a:lnSpc>
                <a:spcPct val="100000"/>
              </a:lnSpc>
              <a:spcBef>
                <a:spcPts val="0"/>
              </a:spcBef>
              <a:spcAft>
                <a:spcPts val="0"/>
              </a:spcAft>
              <a:buSzPts val="1100"/>
              <a:buNone/>
            </a:pPr>
            <a:endParaRPr sz="1200">
              <a:solidFill>
                <a:schemeClr val="lt1"/>
              </a:solidFill>
            </a:endParaRPr>
          </a:p>
          <a:p>
            <a:pPr marL="0" lvl="0" indent="0" algn="l" rtl="0">
              <a:lnSpc>
                <a:spcPct val="100000"/>
              </a:lnSpc>
              <a:spcBef>
                <a:spcPts val="0"/>
              </a:spcBef>
              <a:spcAft>
                <a:spcPts val="0"/>
              </a:spcAft>
              <a:buSzPts val="1100"/>
              <a:buNone/>
            </a:pPr>
            <a:endParaRPr sz="1200">
              <a:solidFill>
                <a:schemeClr val="lt1"/>
              </a:solidFill>
            </a:endParaRPr>
          </a:p>
          <a:p>
            <a:pPr marL="0" lvl="0" indent="0" algn="l" rtl="0">
              <a:lnSpc>
                <a:spcPct val="100000"/>
              </a:lnSpc>
              <a:spcBef>
                <a:spcPts val="0"/>
              </a:spcBef>
              <a:spcAft>
                <a:spcPts val="0"/>
              </a:spcAft>
              <a:buSzPts val="1100"/>
              <a:buNone/>
            </a:pPr>
            <a:endParaRPr sz="1600" b="1">
              <a:solidFill>
                <a:schemeClr val="lt1"/>
              </a:solidFill>
            </a:endParaRPr>
          </a:p>
          <a:p>
            <a:pPr marL="0" lvl="0" indent="0" algn="l" rtl="0">
              <a:lnSpc>
                <a:spcPct val="100000"/>
              </a:lnSpc>
              <a:spcBef>
                <a:spcPts val="0"/>
              </a:spcBef>
              <a:spcAft>
                <a:spcPts val="0"/>
              </a:spcAft>
              <a:buSzPts val="1100"/>
              <a:buNone/>
            </a:pPr>
            <a:endParaRPr sz="1600" b="1">
              <a:solidFill>
                <a:schemeClr val="lt1"/>
              </a:solidFill>
            </a:endParaRPr>
          </a:p>
          <a:p>
            <a:pPr marL="0" lvl="0" indent="0" algn="l" rtl="0">
              <a:lnSpc>
                <a:spcPct val="100000"/>
              </a:lnSpc>
              <a:spcBef>
                <a:spcPts val="0"/>
              </a:spcBef>
              <a:spcAft>
                <a:spcPts val="0"/>
              </a:spcAft>
              <a:buSzPts val="1100"/>
              <a:buNone/>
            </a:pPr>
            <a:endParaRPr sz="1200">
              <a:solidFill>
                <a:schemeClr val="lt1"/>
              </a:solidFill>
            </a:endParaRPr>
          </a:p>
          <a:p>
            <a:pPr marL="0" lvl="0" indent="0" algn="l" rtl="0">
              <a:lnSpc>
                <a:spcPct val="100000"/>
              </a:lnSpc>
              <a:spcBef>
                <a:spcPts val="0"/>
              </a:spcBef>
              <a:spcAft>
                <a:spcPts val="0"/>
              </a:spcAft>
              <a:buSzPts val="1100"/>
              <a:buNone/>
            </a:pPr>
            <a:endParaRPr sz="1600" b="1">
              <a:solidFill>
                <a:schemeClr val="lt1"/>
              </a:solidFill>
            </a:endParaRPr>
          </a:p>
        </p:txBody>
      </p:sp>
      <p:pic>
        <p:nvPicPr>
          <p:cNvPr id="177" name="Google Shape;177;p22"/>
          <p:cNvPicPr preferRelativeResize="0"/>
          <p:nvPr/>
        </p:nvPicPr>
        <p:blipFill rotWithShape="1">
          <a:blip r:embed="rId4">
            <a:alphaModFix/>
          </a:blip>
          <a:srcRect t="10224" b="13584"/>
          <a:stretch/>
        </p:blipFill>
        <p:spPr>
          <a:xfrm>
            <a:off x="0" y="0"/>
            <a:ext cx="1171775" cy="892800"/>
          </a:xfrm>
          <a:prstGeom prst="rect">
            <a:avLst/>
          </a:prstGeom>
          <a:noFill/>
          <a:ln>
            <a:noFill/>
          </a:ln>
          <a:effectLst>
            <a:outerShdw blurRad="57150" dist="19050" dir="5400000" algn="bl" rotWithShape="0">
              <a:srgbClr val="000000">
                <a:alpha val="20000"/>
              </a:srgbClr>
            </a:outerShdw>
          </a:effectLst>
        </p:spPr>
      </p:pic>
      <p:sp>
        <p:nvSpPr>
          <p:cNvPr id="178" name="Google Shape;178;p22"/>
          <p:cNvSpPr txBox="1"/>
          <p:nvPr/>
        </p:nvSpPr>
        <p:spPr>
          <a:xfrm>
            <a:off x="7447200" y="4681728"/>
            <a:ext cx="1696800" cy="354300"/>
          </a:xfrm>
          <a:prstGeom prst="rect">
            <a:avLst/>
          </a:prstGeom>
          <a:noFill/>
          <a:ln>
            <a:noFill/>
          </a:ln>
          <a:effectLst>
            <a:outerShdw blurRad="57150" dist="19050" dir="5400000" algn="bl" rotWithShape="0">
              <a:srgbClr val="000000">
                <a:alpha val="2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1000" i="1">
                <a:solidFill>
                  <a:srgbClr val="85D3F8"/>
                </a:solidFill>
              </a:rPr>
              <a:t>Private and Confidential</a:t>
            </a:r>
            <a:endParaRPr sz="1000" i="1">
              <a:solidFill>
                <a:srgbClr val="85D3F8"/>
              </a:solidFill>
            </a:endParaRPr>
          </a:p>
        </p:txBody>
      </p:sp>
      <p:sp>
        <p:nvSpPr>
          <p:cNvPr id="179" name="Google Shape;179;p22"/>
          <p:cNvSpPr txBox="1"/>
          <p:nvPr/>
        </p:nvSpPr>
        <p:spPr>
          <a:xfrm>
            <a:off x="6293825" y="242400"/>
            <a:ext cx="2759700" cy="408000"/>
          </a:xfrm>
          <a:prstGeom prst="rect">
            <a:avLst/>
          </a:prstGeom>
          <a:noFill/>
          <a:ln>
            <a:noFill/>
          </a:ln>
          <a:effectLst>
            <a:outerShdw blurRad="57150" dist="19050" dir="5400000" algn="bl" rotWithShape="0">
              <a:srgbClr val="000000">
                <a:alpha val="2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85D3F8"/>
                </a:solidFill>
              </a:rPr>
              <a:t>NAICS Codes</a:t>
            </a:r>
            <a:endParaRPr sz="1800" b="1">
              <a:solidFill>
                <a:srgbClr val="85D3F8"/>
              </a:solidFill>
            </a:endParaRPr>
          </a:p>
        </p:txBody>
      </p:sp>
      <p:sp>
        <p:nvSpPr>
          <p:cNvPr id="180" name="Google Shape;180;p22"/>
          <p:cNvSpPr txBox="1">
            <a:spLocks noGrp="1"/>
          </p:cNvSpPr>
          <p:nvPr>
            <p:ph type="body" idx="1"/>
          </p:nvPr>
        </p:nvSpPr>
        <p:spPr>
          <a:xfrm>
            <a:off x="4297680" y="1243584"/>
            <a:ext cx="4131000" cy="3141300"/>
          </a:xfrm>
          <a:prstGeom prst="rect">
            <a:avLst/>
          </a:prstGeom>
          <a:effectLst>
            <a:outerShdw blurRad="57150" dist="19050" dir="5400000" algn="bl" rotWithShape="0">
              <a:srgbClr val="000000">
                <a:alpha val="20000"/>
              </a:srgbClr>
            </a:outerShdw>
          </a:effectLst>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400" b="1">
                <a:solidFill>
                  <a:srgbClr val="85D3F8"/>
                </a:solidFill>
              </a:rPr>
              <a:t>Engineering and Design</a:t>
            </a:r>
            <a:endParaRPr sz="1400" b="1">
              <a:solidFill>
                <a:srgbClr val="85D3F8"/>
              </a:solidFill>
            </a:endParaRPr>
          </a:p>
          <a:p>
            <a:pPr marL="0" lvl="0" indent="0" algn="l" rtl="0">
              <a:lnSpc>
                <a:spcPct val="80000"/>
              </a:lnSpc>
              <a:spcBef>
                <a:spcPts val="0"/>
              </a:spcBef>
              <a:spcAft>
                <a:spcPts val="0"/>
              </a:spcAft>
              <a:buSzPts val="275"/>
              <a:buNone/>
            </a:pPr>
            <a:endParaRPr sz="1200" b="1">
              <a:solidFill>
                <a:schemeClr val="lt1"/>
              </a:solidFill>
            </a:endParaRPr>
          </a:p>
          <a:p>
            <a:pPr marL="457200" lvl="0" indent="-292100" algn="l" rtl="0">
              <a:lnSpc>
                <a:spcPct val="100000"/>
              </a:lnSpc>
              <a:spcBef>
                <a:spcPts val="0"/>
              </a:spcBef>
              <a:spcAft>
                <a:spcPts val="0"/>
              </a:spcAft>
              <a:buClr>
                <a:schemeClr val="lt1"/>
              </a:buClr>
              <a:buSzPts val="1000"/>
              <a:buChar char="●"/>
            </a:pPr>
            <a:r>
              <a:rPr lang="en" sz="1000">
                <a:solidFill>
                  <a:schemeClr val="lt1"/>
                </a:solidFill>
              </a:rPr>
              <a:t>541330 - Engineering Services</a:t>
            </a:r>
            <a:endParaRPr sz="1000">
              <a:solidFill>
                <a:schemeClr val="lt1"/>
              </a:solidFill>
            </a:endParaRPr>
          </a:p>
          <a:p>
            <a:pPr marL="457200" lvl="0" indent="-292100" algn="l" rtl="0">
              <a:lnSpc>
                <a:spcPct val="100000"/>
              </a:lnSpc>
              <a:spcBef>
                <a:spcPts val="0"/>
              </a:spcBef>
              <a:spcAft>
                <a:spcPts val="0"/>
              </a:spcAft>
              <a:buClr>
                <a:schemeClr val="lt1"/>
              </a:buClr>
              <a:buSzPts val="1000"/>
              <a:buChar char="●"/>
            </a:pPr>
            <a:r>
              <a:rPr lang="en" sz="1000">
                <a:solidFill>
                  <a:schemeClr val="lt1"/>
                </a:solidFill>
              </a:rPr>
              <a:t>541430 - Industrial Design Services</a:t>
            </a:r>
            <a:endParaRPr sz="1000">
              <a:solidFill>
                <a:schemeClr val="lt1"/>
              </a:solidFill>
            </a:endParaRPr>
          </a:p>
          <a:p>
            <a:pPr marL="0" lvl="0" indent="0" algn="l" rtl="0">
              <a:lnSpc>
                <a:spcPct val="100000"/>
              </a:lnSpc>
              <a:spcBef>
                <a:spcPts val="0"/>
              </a:spcBef>
              <a:spcAft>
                <a:spcPts val="0"/>
              </a:spcAft>
              <a:buSzPts val="1100"/>
              <a:buNone/>
            </a:pPr>
            <a:endParaRPr sz="1400">
              <a:solidFill>
                <a:schemeClr val="lt1"/>
              </a:solidFill>
            </a:endParaRPr>
          </a:p>
          <a:p>
            <a:pPr marL="0" lvl="0" indent="0" algn="l" rtl="0">
              <a:lnSpc>
                <a:spcPct val="100000"/>
              </a:lnSpc>
              <a:spcBef>
                <a:spcPts val="0"/>
              </a:spcBef>
              <a:spcAft>
                <a:spcPts val="0"/>
              </a:spcAft>
              <a:buSzPts val="1100"/>
              <a:buNone/>
            </a:pPr>
            <a:r>
              <a:rPr lang="en" sz="1400" b="1">
                <a:solidFill>
                  <a:srgbClr val="85D3F8"/>
                </a:solidFill>
              </a:rPr>
              <a:t>Consulting and Research</a:t>
            </a:r>
            <a:endParaRPr sz="1400" b="1">
              <a:solidFill>
                <a:srgbClr val="85D3F8"/>
              </a:solidFill>
            </a:endParaRPr>
          </a:p>
          <a:p>
            <a:pPr marL="0" lvl="0" indent="0" algn="l" rtl="0">
              <a:lnSpc>
                <a:spcPct val="100000"/>
              </a:lnSpc>
              <a:spcBef>
                <a:spcPts val="0"/>
              </a:spcBef>
              <a:spcAft>
                <a:spcPts val="0"/>
              </a:spcAft>
              <a:buSzPts val="1100"/>
              <a:buNone/>
            </a:pPr>
            <a:endParaRPr sz="1400" b="1">
              <a:solidFill>
                <a:schemeClr val="lt1"/>
              </a:solidFill>
            </a:endParaRPr>
          </a:p>
          <a:p>
            <a:pPr marL="457200" lvl="0" indent="-292100" algn="l" rtl="0">
              <a:lnSpc>
                <a:spcPct val="100000"/>
              </a:lnSpc>
              <a:spcBef>
                <a:spcPts val="0"/>
              </a:spcBef>
              <a:spcAft>
                <a:spcPts val="0"/>
              </a:spcAft>
              <a:buClr>
                <a:schemeClr val="lt1"/>
              </a:buClr>
              <a:buSzPts val="1000"/>
              <a:buChar char="●"/>
            </a:pPr>
            <a:r>
              <a:rPr lang="en" sz="1000">
                <a:solidFill>
                  <a:schemeClr val="lt1"/>
                </a:solidFill>
              </a:rPr>
              <a:t>541618 - Other Management Consulting Services</a:t>
            </a:r>
            <a:endParaRPr sz="1000">
              <a:solidFill>
                <a:schemeClr val="lt1"/>
              </a:solidFill>
            </a:endParaRPr>
          </a:p>
          <a:p>
            <a:pPr marL="457200" lvl="0" indent="-292100" algn="l" rtl="0">
              <a:lnSpc>
                <a:spcPct val="100000"/>
              </a:lnSpc>
              <a:spcBef>
                <a:spcPts val="0"/>
              </a:spcBef>
              <a:spcAft>
                <a:spcPts val="0"/>
              </a:spcAft>
              <a:buClr>
                <a:schemeClr val="lt1"/>
              </a:buClr>
              <a:buSzPts val="1000"/>
              <a:buChar char="●"/>
            </a:pPr>
            <a:r>
              <a:rPr lang="en" sz="1000">
                <a:solidFill>
                  <a:schemeClr val="lt1"/>
                </a:solidFill>
              </a:rPr>
              <a:t>541690 - Other Scientific and Technical Consulting Services</a:t>
            </a:r>
            <a:endParaRPr sz="1000">
              <a:solidFill>
                <a:schemeClr val="lt1"/>
              </a:solidFill>
            </a:endParaRPr>
          </a:p>
          <a:p>
            <a:pPr marL="457200" lvl="0" indent="-292100" algn="l" rtl="0">
              <a:lnSpc>
                <a:spcPct val="100000"/>
              </a:lnSpc>
              <a:spcBef>
                <a:spcPts val="0"/>
              </a:spcBef>
              <a:spcAft>
                <a:spcPts val="0"/>
              </a:spcAft>
              <a:buClr>
                <a:schemeClr val="lt1"/>
              </a:buClr>
              <a:buSzPts val="1000"/>
              <a:buChar char="●"/>
            </a:pPr>
            <a:r>
              <a:rPr lang="en" sz="1000">
                <a:solidFill>
                  <a:schemeClr val="lt1"/>
                </a:solidFill>
              </a:rPr>
              <a:t>541714 - Research and Development in Biotechnology </a:t>
            </a:r>
            <a:endParaRPr sz="1000">
              <a:solidFill>
                <a:schemeClr val="lt1"/>
              </a:solidFill>
            </a:endParaRPr>
          </a:p>
          <a:p>
            <a:pPr marL="457200" lvl="0" indent="-292100" algn="l" rtl="0">
              <a:lnSpc>
                <a:spcPct val="100000"/>
              </a:lnSpc>
              <a:spcBef>
                <a:spcPts val="0"/>
              </a:spcBef>
              <a:spcAft>
                <a:spcPts val="0"/>
              </a:spcAft>
              <a:buClr>
                <a:schemeClr val="lt1"/>
              </a:buClr>
              <a:buSzPts val="1000"/>
              <a:buChar char="●"/>
            </a:pPr>
            <a:r>
              <a:rPr lang="en" sz="1000">
                <a:solidFill>
                  <a:schemeClr val="lt1"/>
                </a:solidFill>
              </a:rPr>
              <a:t>541715 - Research and Development in Physical, Engineering, and Life Sciences (except Biotechnology) </a:t>
            </a:r>
            <a:endParaRPr sz="1000">
              <a:solidFill>
                <a:schemeClr val="lt1"/>
              </a:solidFill>
            </a:endParaRPr>
          </a:p>
          <a:p>
            <a:pPr marL="0" lvl="0" indent="0" algn="l" rtl="0">
              <a:lnSpc>
                <a:spcPct val="100000"/>
              </a:lnSpc>
              <a:spcBef>
                <a:spcPts val="0"/>
              </a:spcBef>
              <a:spcAft>
                <a:spcPts val="0"/>
              </a:spcAft>
              <a:buSzPts val="1100"/>
              <a:buNone/>
            </a:pPr>
            <a:endParaRPr sz="1000">
              <a:solidFill>
                <a:schemeClr val="lt1"/>
              </a:solidFill>
            </a:endParaRPr>
          </a:p>
          <a:p>
            <a:pPr marL="0" lvl="0" indent="0" algn="l" rtl="0">
              <a:lnSpc>
                <a:spcPct val="100000"/>
              </a:lnSpc>
              <a:spcBef>
                <a:spcPts val="0"/>
              </a:spcBef>
              <a:spcAft>
                <a:spcPts val="0"/>
              </a:spcAft>
              <a:buSzPts val="1100"/>
              <a:buNone/>
            </a:pPr>
            <a:endParaRPr sz="1000">
              <a:solidFill>
                <a:schemeClr val="lt1"/>
              </a:solidFill>
            </a:endParaRPr>
          </a:p>
          <a:p>
            <a:pPr marL="0" lvl="0" indent="0" algn="l" rtl="0">
              <a:lnSpc>
                <a:spcPct val="100000"/>
              </a:lnSpc>
              <a:spcBef>
                <a:spcPts val="0"/>
              </a:spcBef>
              <a:spcAft>
                <a:spcPts val="0"/>
              </a:spcAft>
              <a:buSzPts val="1100"/>
              <a:buNone/>
            </a:pPr>
            <a:endParaRPr sz="1400" b="1">
              <a:solidFill>
                <a:schemeClr val="lt1"/>
              </a:solidFill>
            </a:endParaRPr>
          </a:p>
          <a:p>
            <a:pPr marL="0" lvl="0" indent="0" algn="l" rtl="0">
              <a:lnSpc>
                <a:spcPct val="100000"/>
              </a:lnSpc>
              <a:spcBef>
                <a:spcPts val="0"/>
              </a:spcBef>
              <a:spcAft>
                <a:spcPts val="0"/>
              </a:spcAft>
              <a:buSzPts val="1100"/>
              <a:buNone/>
            </a:pPr>
            <a:endParaRPr sz="1200">
              <a:solidFill>
                <a:schemeClr val="lt1"/>
              </a:solidFill>
            </a:endParaRPr>
          </a:p>
          <a:p>
            <a:pPr marL="0" lvl="0" indent="0" algn="l" rtl="0">
              <a:lnSpc>
                <a:spcPct val="100000"/>
              </a:lnSpc>
              <a:spcBef>
                <a:spcPts val="0"/>
              </a:spcBef>
              <a:spcAft>
                <a:spcPts val="0"/>
              </a:spcAft>
              <a:buSzPts val="1100"/>
              <a:buNone/>
            </a:pPr>
            <a:endParaRPr sz="1200">
              <a:solidFill>
                <a:schemeClr val="lt1"/>
              </a:solidFill>
            </a:endParaRPr>
          </a:p>
          <a:p>
            <a:pPr marL="0" lvl="0" indent="0" algn="l" rtl="0">
              <a:lnSpc>
                <a:spcPct val="100000"/>
              </a:lnSpc>
              <a:spcBef>
                <a:spcPts val="0"/>
              </a:spcBef>
              <a:spcAft>
                <a:spcPts val="0"/>
              </a:spcAft>
              <a:buSzPts val="1100"/>
              <a:buNone/>
            </a:pPr>
            <a:endParaRPr sz="1600" b="1">
              <a:solidFill>
                <a:schemeClr val="lt1"/>
              </a:solidFill>
            </a:endParaRPr>
          </a:p>
          <a:p>
            <a:pPr marL="0" lvl="0" indent="0" algn="l" rtl="0">
              <a:lnSpc>
                <a:spcPct val="100000"/>
              </a:lnSpc>
              <a:spcBef>
                <a:spcPts val="0"/>
              </a:spcBef>
              <a:spcAft>
                <a:spcPts val="0"/>
              </a:spcAft>
              <a:buSzPts val="1100"/>
              <a:buNone/>
            </a:pPr>
            <a:endParaRPr sz="1600" b="1">
              <a:solidFill>
                <a:schemeClr val="lt1"/>
              </a:solidFill>
            </a:endParaRPr>
          </a:p>
          <a:p>
            <a:pPr marL="0" lvl="0" indent="0" algn="l" rtl="0">
              <a:lnSpc>
                <a:spcPct val="100000"/>
              </a:lnSpc>
              <a:spcBef>
                <a:spcPts val="0"/>
              </a:spcBef>
              <a:spcAft>
                <a:spcPts val="0"/>
              </a:spcAft>
              <a:buSzPts val="1100"/>
              <a:buNone/>
            </a:pPr>
            <a:endParaRPr sz="1200">
              <a:solidFill>
                <a:schemeClr val="lt1"/>
              </a:solidFill>
            </a:endParaRPr>
          </a:p>
          <a:p>
            <a:pPr marL="0" lvl="0" indent="0" algn="l" rtl="0">
              <a:lnSpc>
                <a:spcPct val="100000"/>
              </a:lnSpc>
              <a:spcBef>
                <a:spcPts val="0"/>
              </a:spcBef>
              <a:spcAft>
                <a:spcPts val="0"/>
              </a:spcAft>
              <a:buSzPts val="1100"/>
              <a:buNone/>
            </a:pPr>
            <a:endParaRPr sz="1600" b="1">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84"/>
        <p:cNvGrpSpPr/>
        <p:nvPr/>
      </p:nvGrpSpPr>
      <p:grpSpPr>
        <a:xfrm>
          <a:off x="0" y="0"/>
          <a:ext cx="0" cy="0"/>
          <a:chOff x="0" y="0"/>
          <a:chExt cx="0" cy="0"/>
        </a:xfrm>
      </p:grpSpPr>
      <p:pic>
        <p:nvPicPr>
          <p:cNvPr id="185" name="Google Shape;185;p23"/>
          <p:cNvPicPr preferRelativeResize="0"/>
          <p:nvPr/>
        </p:nvPicPr>
        <p:blipFill>
          <a:blip r:embed="rId3">
            <a:alphaModFix/>
          </a:blip>
          <a:stretch>
            <a:fillRect/>
          </a:stretch>
        </p:blipFill>
        <p:spPr>
          <a:xfrm>
            <a:off x="0" y="0"/>
            <a:ext cx="9144000" cy="5143500"/>
          </a:xfrm>
          <a:prstGeom prst="rect">
            <a:avLst/>
          </a:prstGeom>
          <a:noFill/>
          <a:ln>
            <a:noFill/>
          </a:ln>
        </p:spPr>
      </p:pic>
      <p:sp>
        <p:nvSpPr>
          <p:cNvPr id="186" name="Google Shape;186;p23"/>
          <p:cNvSpPr txBox="1"/>
          <p:nvPr/>
        </p:nvSpPr>
        <p:spPr>
          <a:xfrm>
            <a:off x="7447200" y="4681728"/>
            <a:ext cx="1696800" cy="35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i="1">
                <a:solidFill>
                  <a:schemeClr val="lt1"/>
                </a:solidFill>
              </a:rPr>
              <a:t>Private and Confidential</a:t>
            </a:r>
            <a:endParaRPr sz="1000" i="1">
              <a:solidFill>
                <a:schemeClr val="lt1"/>
              </a:solidFill>
            </a:endParaRPr>
          </a:p>
        </p:txBody>
      </p:sp>
      <p:sp>
        <p:nvSpPr>
          <p:cNvPr id="187" name="Google Shape;187;p23"/>
          <p:cNvSpPr txBox="1"/>
          <p:nvPr/>
        </p:nvSpPr>
        <p:spPr>
          <a:xfrm>
            <a:off x="2274125" y="1493525"/>
            <a:ext cx="4728600" cy="1993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800">
              <a:solidFill>
                <a:schemeClr val="dk2"/>
              </a:solidFill>
            </a:endParaRPr>
          </a:p>
          <a:p>
            <a:pPr marL="0" lvl="0" indent="0" algn="ctr" rtl="0">
              <a:spcBef>
                <a:spcPts val="0"/>
              </a:spcBef>
              <a:spcAft>
                <a:spcPts val="0"/>
              </a:spcAft>
              <a:buNone/>
            </a:pPr>
            <a:endParaRPr sz="1800">
              <a:solidFill>
                <a:schemeClr val="dk2"/>
              </a:solidFill>
            </a:endParaRPr>
          </a:p>
          <a:p>
            <a:pPr marL="0" lvl="0" indent="0" algn="ctr" rtl="0">
              <a:spcBef>
                <a:spcPts val="0"/>
              </a:spcBef>
              <a:spcAft>
                <a:spcPts val="0"/>
              </a:spcAft>
              <a:buNone/>
            </a:pPr>
            <a:endParaRPr sz="1800">
              <a:solidFill>
                <a:schemeClr val="dk2"/>
              </a:solidFill>
            </a:endParaRPr>
          </a:p>
          <a:p>
            <a:pPr marL="0" lvl="0" indent="0" algn="ctr" rtl="0">
              <a:spcBef>
                <a:spcPts val="0"/>
              </a:spcBef>
              <a:spcAft>
                <a:spcPts val="0"/>
              </a:spcAft>
              <a:buNone/>
            </a:pPr>
            <a:r>
              <a:rPr lang="en" sz="4000">
                <a:solidFill>
                  <a:schemeClr val="lt1"/>
                </a:solidFill>
              </a:rPr>
              <a:t>Appendix</a:t>
            </a:r>
            <a:endParaRPr sz="4000">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91"/>
        <p:cNvGrpSpPr/>
        <p:nvPr/>
      </p:nvGrpSpPr>
      <p:grpSpPr>
        <a:xfrm>
          <a:off x="0" y="0"/>
          <a:ext cx="0" cy="0"/>
          <a:chOff x="0" y="0"/>
          <a:chExt cx="0" cy="0"/>
        </a:xfrm>
      </p:grpSpPr>
      <p:pic>
        <p:nvPicPr>
          <p:cNvPr id="192" name="Google Shape;192;p2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93" name="Google Shape;193;p24"/>
          <p:cNvSpPr txBox="1"/>
          <p:nvPr/>
        </p:nvSpPr>
        <p:spPr>
          <a:xfrm>
            <a:off x="7447200" y="4681728"/>
            <a:ext cx="1696800" cy="354300"/>
          </a:xfrm>
          <a:prstGeom prst="rect">
            <a:avLst/>
          </a:prstGeom>
          <a:noFill/>
          <a:ln>
            <a:noFill/>
          </a:ln>
          <a:effectLst>
            <a:outerShdw blurRad="57150" dist="19050" dir="5400000" algn="bl" rotWithShape="0">
              <a:srgbClr val="000000">
                <a:alpha val="2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1000" i="1">
                <a:solidFill>
                  <a:schemeClr val="lt1"/>
                </a:solidFill>
              </a:rPr>
              <a:t>Private and Confidential</a:t>
            </a:r>
            <a:endParaRPr sz="1000" i="1">
              <a:solidFill>
                <a:schemeClr val="lt1"/>
              </a:solidFill>
            </a:endParaRPr>
          </a:p>
        </p:txBody>
      </p:sp>
      <p:sp>
        <p:nvSpPr>
          <p:cNvPr id="194" name="Google Shape;194;p24"/>
          <p:cNvSpPr txBox="1"/>
          <p:nvPr/>
        </p:nvSpPr>
        <p:spPr>
          <a:xfrm>
            <a:off x="2668800" y="321125"/>
            <a:ext cx="3806400" cy="983400"/>
          </a:xfrm>
          <a:prstGeom prst="rect">
            <a:avLst/>
          </a:prstGeom>
          <a:noFill/>
          <a:ln>
            <a:noFill/>
          </a:ln>
          <a:effectLst>
            <a:outerShdw blurRad="57150" dist="19050" dir="5400000" algn="bl" rotWithShape="0">
              <a:srgbClr val="000000">
                <a:alpha val="2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chemeClr val="lt1"/>
                </a:solidFill>
              </a:rPr>
              <a:t>CONCEPT TO PROTOTYPE:</a:t>
            </a:r>
            <a:endParaRPr sz="1800" b="1">
              <a:solidFill>
                <a:schemeClr val="lt1"/>
              </a:solidFill>
            </a:endParaRPr>
          </a:p>
          <a:p>
            <a:pPr marL="0" lvl="0" indent="0" algn="ctr" rtl="0">
              <a:spcBef>
                <a:spcPts val="0"/>
              </a:spcBef>
              <a:spcAft>
                <a:spcPts val="0"/>
              </a:spcAft>
              <a:buNone/>
            </a:pPr>
            <a:r>
              <a:rPr lang="en" sz="1800" b="1">
                <a:solidFill>
                  <a:schemeClr val="lt1"/>
                </a:solidFill>
              </a:rPr>
              <a:t>DESIGNING AUGMENTED REALITY (AR) GLASSES</a:t>
            </a:r>
            <a:endParaRPr sz="1800" b="1">
              <a:solidFill>
                <a:schemeClr val="lt1"/>
              </a:solidFill>
            </a:endParaRPr>
          </a:p>
        </p:txBody>
      </p:sp>
      <p:pic>
        <p:nvPicPr>
          <p:cNvPr id="195" name="Google Shape;195;p24"/>
          <p:cNvPicPr preferRelativeResize="0"/>
          <p:nvPr/>
        </p:nvPicPr>
        <p:blipFill rotWithShape="1">
          <a:blip r:embed="rId4">
            <a:alphaModFix/>
          </a:blip>
          <a:srcRect l="19908" t="5838" r="18892" b="2502"/>
          <a:stretch/>
        </p:blipFill>
        <p:spPr>
          <a:xfrm>
            <a:off x="3291875" y="1568400"/>
            <a:ext cx="2492626" cy="2140375"/>
          </a:xfrm>
          <a:prstGeom prst="rect">
            <a:avLst/>
          </a:prstGeom>
          <a:noFill/>
          <a:ln>
            <a:noFill/>
          </a:ln>
        </p:spPr>
      </p:pic>
      <p:pic>
        <p:nvPicPr>
          <p:cNvPr id="196" name="Google Shape;196;p24"/>
          <p:cNvPicPr preferRelativeResize="0"/>
          <p:nvPr/>
        </p:nvPicPr>
        <p:blipFill rotWithShape="1">
          <a:blip r:embed="rId5">
            <a:alphaModFix/>
          </a:blip>
          <a:srcRect b="1351"/>
          <a:stretch/>
        </p:blipFill>
        <p:spPr>
          <a:xfrm>
            <a:off x="5768875" y="1568400"/>
            <a:ext cx="3366752" cy="2140375"/>
          </a:xfrm>
          <a:prstGeom prst="rect">
            <a:avLst/>
          </a:prstGeom>
          <a:noFill/>
          <a:ln>
            <a:noFill/>
          </a:ln>
        </p:spPr>
      </p:pic>
      <p:sp>
        <p:nvSpPr>
          <p:cNvPr id="197" name="Google Shape;197;p24"/>
          <p:cNvSpPr/>
          <p:nvPr/>
        </p:nvSpPr>
        <p:spPr>
          <a:xfrm>
            <a:off x="6405475" y="3867325"/>
            <a:ext cx="2049900" cy="221100"/>
          </a:xfrm>
          <a:prstGeom prst="rect">
            <a:avLst/>
          </a:prstGeom>
          <a:solidFill>
            <a:srgbClr val="85D3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b="1"/>
              <a:t> Prototype</a:t>
            </a:r>
            <a:endParaRPr sz="900" b="1"/>
          </a:p>
        </p:txBody>
      </p:sp>
      <p:sp>
        <p:nvSpPr>
          <p:cNvPr id="198" name="Google Shape;198;p24"/>
          <p:cNvSpPr/>
          <p:nvPr/>
        </p:nvSpPr>
        <p:spPr>
          <a:xfrm>
            <a:off x="3513213" y="3867325"/>
            <a:ext cx="2049900" cy="221100"/>
          </a:xfrm>
          <a:prstGeom prst="rect">
            <a:avLst/>
          </a:prstGeom>
          <a:solidFill>
            <a:srgbClr val="85D3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b="1">
                <a:solidFill>
                  <a:schemeClr val="dk1"/>
                </a:solidFill>
              </a:rPr>
              <a:t> 3D Model</a:t>
            </a:r>
            <a:endParaRPr sz="900" b="1">
              <a:solidFill>
                <a:schemeClr val="dk1"/>
              </a:solidFill>
            </a:endParaRPr>
          </a:p>
        </p:txBody>
      </p:sp>
      <p:sp>
        <p:nvSpPr>
          <p:cNvPr id="199" name="Google Shape;199;p24"/>
          <p:cNvSpPr/>
          <p:nvPr/>
        </p:nvSpPr>
        <p:spPr>
          <a:xfrm>
            <a:off x="620975" y="3867325"/>
            <a:ext cx="2049900" cy="221100"/>
          </a:xfrm>
          <a:prstGeom prst="rect">
            <a:avLst/>
          </a:prstGeom>
          <a:solidFill>
            <a:srgbClr val="85D3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b="1"/>
              <a:t>Mockup</a:t>
            </a:r>
            <a:endParaRPr sz="900" b="1"/>
          </a:p>
        </p:txBody>
      </p:sp>
      <p:sp>
        <p:nvSpPr>
          <p:cNvPr id="200" name="Google Shape;200;p24"/>
          <p:cNvSpPr/>
          <p:nvPr/>
        </p:nvSpPr>
        <p:spPr>
          <a:xfrm>
            <a:off x="2908410" y="3929881"/>
            <a:ext cx="168900" cy="960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1" name="Google Shape;201;p24"/>
          <p:cNvSpPr/>
          <p:nvPr/>
        </p:nvSpPr>
        <p:spPr>
          <a:xfrm>
            <a:off x="5872460" y="3929881"/>
            <a:ext cx="168900" cy="960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02" name="Google Shape;202;p24"/>
          <p:cNvPicPr preferRelativeResize="0"/>
          <p:nvPr/>
        </p:nvPicPr>
        <p:blipFill>
          <a:blip r:embed="rId6">
            <a:alphaModFix/>
          </a:blip>
          <a:stretch>
            <a:fillRect/>
          </a:stretch>
        </p:blipFill>
        <p:spPr>
          <a:xfrm>
            <a:off x="182900" y="1568400"/>
            <a:ext cx="3108950" cy="21696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06"/>
        <p:cNvGrpSpPr/>
        <p:nvPr/>
      </p:nvGrpSpPr>
      <p:grpSpPr>
        <a:xfrm>
          <a:off x="0" y="0"/>
          <a:ext cx="0" cy="0"/>
          <a:chOff x="0" y="0"/>
          <a:chExt cx="0" cy="0"/>
        </a:xfrm>
      </p:grpSpPr>
      <p:pic>
        <p:nvPicPr>
          <p:cNvPr id="207" name="Google Shape;207;p25"/>
          <p:cNvPicPr preferRelativeResize="0"/>
          <p:nvPr/>
        </p:nvPicPr>
        <p:blipFill>
          <a:blip r:embed="rId3">
            <a:alphaModFix/>
          </a:blip>
          <a:stretch>
            <a:fillRect/>
          </a:stretch>
        </p:blipFill>
        <p:spPr>
          <a:xfrm>
            <a:off x="0" y="0"/>
            <a:ext cx="9144000" cy="5143500"/>
          </a:xfrm>
          <a:prstGeom prst="rect">
            <a:avLst/>
          </a:prstGeom>
          <a:noFill/>
          <a:ln>
            <a:noFill/>
          </a:ln>
        </p:spPr>
      </p:pic>
      <p:sp>
        <p:nvSpPr>
          <p:cNvPr id="208" name="Google Shape;208;p25"/>
          <p:cNvSpPr txBox="1"/>
          <p:nvPr/>
        </p:nvSpPr>
        <p:spPr>
          <a:xfrm>
            <a:off x="7447200" y="4681728"/>
            <a:ext cx="1696800" cy="354300"/>
          </a:xfrm>
          <a:prstGeom prst="rect">
            <a:avLst/>
          </a:prstGeom>
          <a:noFill/>
          <a:ln>
            <a:noFill/>
          </a:ln>
          <a:effectLst>
            <a:outerShdw blurRad="57150" dist="19050" dir="5400000" algn="bl" rotWithShape="0">
              <a:srgbClr val="000000">
                <a:alpha val="2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1000" i="1">
                <a:solidFill>
                  <a:schemeClr val="lt1"/>
                </a:solidFill>
              </a:rPr>
              <a:t>Private and Confidential</a:t>
            </a:r>
            <a:endParaRPr sz="1000" i="1">
              <a:solidFill>
                <a:schemeClr val="lt1"/>
              </a:solidFill>
            </a:endParaRPr>
          </a:p>
        </p:txBody>
      </p:sp>
      <p:sp>
        <p:nvSpPr>
          <p:cNvPr id="209" name="Google Shape;209;p25"/>
          <p:cNvSpPr txBox="1"/>
          <p:nvPr/>
        </p:nvSpPr>
        <p:spPr>
          <a:xfrm>
            <a:off x="4353725" y="378475"/>
            <a:ext cx="1696800" cy="753600"/>
          </a:xfrm>
          <a:prstGeom prst="rect">
            <a:avLst/>
          </a:prstGeom>
          <a:noFill/>
          <a:ln>
            <a:noFill/>
          </a:ln>
          <a:effectLst>
            <a:outerShdw blurRad="57150" dist="19050" dir="5400000" algn="bl" rotWithShape="0">
              <a:srgbClr val="000000">
                <a:alpha val="2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2100" b="1">
                <a:solidFill>
                  <a:schemeClr val="lt1"/>
                </a:solidFill>
              </a:rPr>
              <a:t>DESIGN</a:t>
            </a:r>
            <a:endParaRPr sz="2100" b="1">
              <a:solidFill>
                <a:schemeClr val="lt1"/>
              </a:solidFill>
            </a:endParaRPr>
          </a:p>
          <a:p>
            <a:pPr marL="0" lvl="0" indent="0" algn="ctr" rtl="0">
              <a:lnSpc>
                <a:spcPct val="25000"/>
              </a:lnSpc>
              <a:spcBef>
                <a:spcPts val="0"/>
              </a:spcBef>
              <a:spcAft>
                <a:spcPts val="0"/>
              </a:spcAft>
              <a:buNone/>
            </a:pPr>
            <a:endParaRPr sz="2100" b="1">
              <a:solidFill>
                <a:schemeClr val="lt1"/>
              </a:solidFill>
            </a:endParaRPr>
          </a:p>
          <a:p>
            <a:pPr marL="0" lvl="0" indent="0" algn="ctr" rtl="0">
              <a:spcBef>
                <a:spcPts val="0"/>
              </a:spcBef>
              <a:spcAft>
                <a:spcPts val="0"/>
              </a:spcAft>
              <a:buNone/>
            </a:pPr>
            <a:r>
              <a:rPr lang="en" sz="2100" b="1">
                <a:solidFill>
                  <a:schemeClr val="lt1"/>
                </a:solidFill>
              </a:rPr>
              <a:t>CONCEPTS</a:t>
            </a:r>
            <a:endParaRPr sz="2100" b="1">
              <a:solidFill>
                <a:schemeClr val="lt1"/>
              </a:solidFill>
            </a:endParaRPr>
          </a:p>
        </p:txBody>
      </p:sp>
      <p:pic>
        <p:nvPicPr>
          <p:cNvPr id="210" name="Google Shape;210;p25"/>
          <p:cNvPicPr preferRelativeResize="0"/>
          <p:nvPr/>
        </p:nvPicPr>
        <p:blipFill>
          <a:blip r:embed="rId4">
            <a:alphaModFix/>
          </a:blip>
          <a:stretch>
            <a:fillRect/>
          </a:stretch>
        </p:blipFill>
        <p:spPr>
          <a:xfrm>
            <a:off x="503087" y="1546015"/>
            <a:ext cx="2637301" cy="2914122"/>
          </a:xfrm>
          <a:prstGeom prst="rect">
            <a:avLst/>
          </a:prstGeom>
          <a:noFill/>
          <a:ln>
            <a:noFill/>
          </a:ln>
        </p:spPr>
      </p:pic>
      <p:pic>
        <p:nvPicPr>
          <p:cNvPr id="211" name="Google Shape;211;p25"/>
          <p:cNvPicPr preferRelativeResize="0"/>
          <p:nvPr/>
        </p:nvPicPr>
        <p:blipFill>
          <a:blip r:embed="rId5">
            <a:alphaModFix/>
          </a:blip>
          <a:stretch>
            <a:fillRect/>
          </a:stretch>
        </p:blipFill>
        <p:spPr>
          <a:xfrm>
            <a:off x="3140388" y="1546000"/>
            <a:ext cx="2910126" cy="2914151"/>
          </a:xfrm>
          <a:prstGeom prst="rect">
            <a:avLst/>
          </a:prstGeom>
          <a:noFill/>
          <a:ln>
            <a:noFill/>
          </a:ln>
        </p:spPr>
      </p:pic>
      <p:pic>
        <p:nvPicPr>
          <p:cNvPr id="212" name="Google Shape;212;p25"/>
          <p:cNvPicPr preferRelativeResize="0"/>
          <p:nvPr/>
        </p:nvPicPr>
        <p:blipFill rotWithShape="1">
          <a:blip r:embed="rId6">
            <a:alphaModFix/>
          </a:blip>
          <a:srcRect t="16457"/>
          <a:stretch/>
        </p:blipFill>
        <p:spPr>
          <a:xfrm>
            <a:off x="6050513" y="1546000"/>
            <a:ext cx="2590398" cy="2912361"/>
          </a:xfrm>
          <a:prstGeom prst="rect">
            <a:avLst/>
          </a:prstGeom>
          <a:noFill/>
          <a:ln>
            <a:noFill/>
          </a:ln>
        </p:spPr>
      </p:pic>
      <p:pic>
        <p:nvPicPr>
          <p:cNvPr id="213" name="Google Shape;213;p25"/>
          <p:cNvPicPr preferRelativeResize="0"/>
          <p:nvPr/>
        </p:nvPicPr>
        <p:blipFill rotWithShape="1">
          <a:blip r:embed="rId7">
            <a:alphaModFix/>
          </a:blip>
          <a:srcRect l="19864" t="13888" r="14878" b="13166"/>
          <a:stretch/>
        </p:blipFill>
        <p:spPr>
          <a:xfrm>
            <a:off x="3341175" y="86588"/>
            <a:ext cx="1196525" cy="13373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17"/>
        <p:cNvGrpSpPr/>
        <p:nvPr/>
      </p:nvGrpSpPr>
      <p:grpSpPr>
        <a:xfrm>
          <a:off x="0" y="0"/>
          <a:ext cx="0" cy="0"/>
          <a:chOff x="0" y="0"/>
          <a:chExt cx="0" cy="0"/>
        </a:xfrm>
      </p:grpSpPr>
      <p:pic>
        <p:nvPicPr>
          <p:cNvPr id="218" name="Google Shape;218;p26"/>
          <p:cNvPicPr preferRelativeResize="0"/>
          <p:nvPr/>
        </p:nvPicPr>
        <p:blipFill>
          <a:blip r:embed="rId3">
            <a:alphaModFix/>
          </a:blip>
          <a:stretch>
            <a:fillRect/>
          </a:stretch>
        </p:blipFill>
        <p:spPr>
          <a:xfrm>
            <a:off x="0" y="0"/>
            <a:ext cx="9144000" cy="5143500"/>
          </a:xfrm>
          <a:prstGeom prst="rect">
            <a:avLst/>
          </a:prstGeom>
          <a:noFill/>
          <a:ln>
            <a:noFill/>
          </a:ln>
        </p:spPr>
      </p:pic>
      <p:sp>
        <p:nvSpPr>
          <p:cNvPr id="219" name="Google Shape;219;p26"/>
          <p:cNvSpPr txBox="1"/>
          <p:nvPr/>
        </p:nvSpPr>
        <p:spPr>
          <a:xfrm>
            <a:off x="7443216" y="4684150"/>
            <a:ext cx="1696800" cy="354300"/>
          </a:xfrm>
          <a:prstGeom prst="rect">
            <a:avLst/>
          </a:prstGeom>
          <a:noFill/>
          <a:ln>
            <a:noFill/>
          </a:ln>
          <a:effectLst>
            <a:outerShdw blurRad="57150" dist="19050" dir="5400000" algn="bl" rotWithShape="0">
              <a:srgbClr val="000000">
                <a:alpha val="2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1000" i="1">
                <a:solidFill>
                  <a:schemeClr val="lt1"/>
                </a:solidFill>
              </a:rPr>
              <a:t>Private and Confidential</a:t>
            </a:r>
            <a:endParaRPr sz="1000" i="1">
              <a:solidFill>
                <a:schemeClr val="lt1"/>
              </a:solidFill>
            </a:endParaRPr>
          </a:p>
        </p:txBody>
      </p:sp>
      <p:pic>
        <p:nvPicPr>
          <p:cNvPr id="220" name="Google Shape;220;p26"/>
          <p:cNvPicPr preferRelativeResize="0"/>
          <p:nvPr/>
        </p:nvPicPr>
        <p:blipFill rotWithShape="1">
          <a:blip r:embed="rId4">
            <a:alphaModFix/>
          </a:blip>
          <a:srcRect t="3956"/>
          <a:stretch/>
        </p:blipFill>
        <p:spPr>
          <a:xfrm>
            <a:off x="0" y="0"/>
            <a:ext cx="2398350" cy="3042075"/>
          </a:xfrm>
          <a:prstGeom prst="rect">
            <a:avLst/>
          </a:prstGeom>
          <a:noFill/>
          <a:ln>
            <a:noFill/>
          </a:ln>
        </p:spPr>
      </p:pic>
      <p:pic>
        <p:nvPicPr>
          <p:cNvPr id="221" name="Google Shape;221;p26"/>
          <p:cNvPicPr preferRelativeResize="0"/>
          <p:nvPr/>
        </p:nvPicPr>
        <p:blipFill rotWithShape="1">
          <a:blip r:embed="rId5">
            <a:alphaModFix/>
          </a:blip>
          <a:srcRect t="9153" r="5873" b="3258"/>
          <a:stretch/>
        </p:blipFill>
        <p:spPr>
          <a:xfrm>
            <a:off x="2398350" y="0"/>
            <a:ext cx="4868600" cy="2664399"/>
          </a:xfrm>
          <a:prstGeom prst="rect">
            <a:avLst/>
          </a:prstGeom>
          <a:noFill/>
          <a:ln>
            <a:noFill/>
          </a:ln>
        </p:spPr>
      </p:pic>
      <p:pic>
        <p:nvPicPr>
          <p:cNvPr id="222" name="Google Shape;222;p26"/>
          <p:cNvPicPr preferRelativeResize="0"/>
          <p:nvPr/>
        </p:nvPicPr>
        <p:blipFill>
          <a:blip r:embed="rId6">
            <a:alphaModFix/>
          </a:blip>
          <a:stretch>
            <a:fillRect/>
          </a:stretch>
        </p:blipFill>
        <p:spPr>
          <a:xfrm>
            <a:off x="0" y="2664400"/>
            <a:ext cx="2398349" cy="2479100"/>
          </a:xfrm>
          <a:prstGeom prst="rect">
            <a:avLst/>
          </a:prstGeom>
          <a:noFill/>
          <a:ln>
            <a:noFill/>
          </a:ln>
        </p:spPr>
      </p:pic>
      <p:pic>
        <p:nvPicPr>
          <p:cNvPr id="223" name="Google Shape;223;p26"/>
          <p:cNvPicPr preferRelativeResize="0"/>
          <p:nvPr/>
        </p:nvPicPr>
        <p:blipFill rotWithShape="1">
          <a:blip r:embed="rId7">
            <a:alphaModFix/>
          </a:blip>
          <a:srcRect t="5660" r="5873"/>
          <a:stretch/>
        </p:blipFill>
        <p:spPr>
          <a:xfrm>
            <a:off x="2398350" y="2664400"/>
            <a:ext cx="4868600" cy="2479100"/>
          </a:xfrm>
          <a:prstGeom prst="rect">
            <a:avLst/>
          </a:prstGeom>
          <a:noFill/>
          <a:ln>
            <a:noFill/>
          </a:ln>
        </p:spPr>
      </p:pic>
      <p:pic>
        <p:nvPicPr>
          <p:cNvPr id="224" name="Google Shape;224;p26"/>
          <p:cNvPicPr preferRelativeResize="0"/>
          <p:nvPr/>
        </p:nvPicPr>
        <p:blipFill rotWithShape="1">
          <a:blip r:embed="rId8">
            <a:alphaModFix/>
          </a:blip>
          <a:srcRect l="14788" t="17123" r="23566" b="21982"/>
          <a:stretch/>
        </p:blipFill>
        <p:spPr>
          <a:xfrm>
            <a:off x="6025850" y="2664400"/>
            <a:ext cx="1120250" cy="1106700"/>
          </a:xfrm>
          <a:prstGeom prst="rect">
            <a:avLst/>
          </a:prstGeom>
          <a:noFill/>
          <a:ln>
            <a:noFill/>
          </a:ln>
        </p:spPr>
      </p:pic>
      <p:sp>
        <p:nvSpPr>
          <p:cNvPr id="225" name="Google Shape;225;p26"/>
          <p:cNvSpPr txBox="1"/>
          <p:nvPr/>
        </p:nvSpPr>
        <p:spPr>
          <a:xfrm>
            <a:off x="7266950" y="0"/>
            <a:ext cx="1940400" cy="473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lt1"/>
                </a:solidFill>
              </a:rPr>
              <a:t>PAD HOME AUTOMATION POWERED BY JARVIS AI SOFTWARE</a:t>
            </a:r>
            <a:endParaRPr sz="1800" b="1">
              <a:solidFill>
                <a:schemeClr val="lt1"/>
              </a:solidFill>
            </a:endParaRPr>
          </a:p>
          <a:p>
            <a:pPr marL="0" lvl="0" indent="0" algn="l" rtl="0">
              <a:spcBef>
                <a:spcPts val="0"/>
              </a:spcBef>
              <a:spcAft>
                <a:spcPts val="0"/>
              </a:spcAft>
              <a:buNone/>
            </a:pPr>
            <a:endParaRPr sz="1800" b="1">
              <a:solidFill>
                <a:schemeClr val="lt1"/>
              </a:solidFill>
            </a:endParaRPr>
          </a:p>
          <a:p>
            <a:pPr marL="0" lvl="0" indent="0" algn="l" rtl="0">
              <a:spcBef>
                <a:spcPts val="0"/>
              </a:spcBef>
              <a:spcAft>
                <a:spcPts val="0"/>
              </a:spcAft>
              <a:buNone/>
            </a:pPr>
            <a:r>
              <a:rPr lang="en" sz="1800" b="1">
                <a:solidFill>
                  <a:schemeClr val="lt1"/>
                </a:solidFill>
              </a:rPr>
              <a:t>3D MODELS</a:t>
            </a:r>
            <a:endParaRPr sz="1800" b="1">
              <a:solidFill>
                <a:schemeClr val="lt1"/>
              </a:solidFill>
            </a:endParaRPr>
          </a:p>
          <a:p>
            <a:pPr marL="0" lvl="0" indent="0" algn="l" rtl="0">
              <a:spcBef>
                <a:spcPts val="0"/>
              </a:spcBef>
              <a:spcAft>
                <a:spcPts val="0"/>
              </a:spcAft>
              <a:buNone/>
            </a:pPr>
            <a:endParaRPr sz="1800" b="1">
              <a:solidFill>
                <a:schemeClr val="lt1"/>
              </a:solidFill>
            </a:endParaRPr>
          </a:p>
          <a:p>
            <a:pPr marL="0" lvl="0" indent="0" algn="l" rtl="0">
              <a:spcBef>
                <a:spcPts val="0"/>
              </a:spcBef>
              <a:spcAft>
                <a:spcPts val="0"/>
              </a:spcAft>
              <a:buNone/>
            </a:pPr>
            <a:r>
              <a:rPr lang="en" sz="1800" b="1">
                <a:solidFill>
                  <a:schemeClr val="lt1"/>
                </a:solidFill>
              </a:rPr>
              <a:t>INTERNAL</a:t>
            </a:r>
            <a:endParaRPr sz="1800" b="1">
              <a:solidFill>
                <a:schemeClr val="lt1"/>
              </a:solidFill>
            </a:endParaRPr>
          </a:p>
          <a:p>
            <a:pPr marL="0" lvl="0" indent="0" algn="l" rtl="0">
              <a:spcBef>
                <a:spcPts val="0"/>
              </a:spcBef>
              <a:spcAft>
                <a:spcPts val="0"/>
              </a:spcAft>
              <a:buNone/>
            </a:pPr>
            <a:r>
              <a:rPr lang="en" sz="1800" b="1">
                <a:solidFill>
                  <a:schemeClr val="lt1"/>
                </a:solidFill>
              </a:rPr>
              <a:t>COMPONENTS</a:t>
            </a:r>
            <a:endParaRPr sz="1800" b="1">
              <a:solidFill>
                <a:schemeClr val="lt1"/>
              </a:solidFill>
            </a:endParaRPr>
          </a:p>
          <a:p>
            <a:pPr marL="0" lvl="0" indent="0" algn="l" rtl="0">
              <a:spcBef>
                <a:spcPts val="0"/>
              </a:spcBef>
              <a:spcAft>
                <a:spcPts val="0"/>
              </a:spcAft>
              <a:buNone/>
            </a:pPr>
            <a:r>
              <a:rPr lang="en" sz="1800" b="1">
                <a:solidFill>
                  <a:schemeClr val="lt1"/>
                </a:solidFill>
              </a:rPr>
              <a:t> </a:t>
            </a:r>
            <a:endParaRPr sz="1800" b="1">
              <a:solidFill>
                <a:schemeClr val="lt1"/>
              </a:solidFill>
            </a:endParaRPr>
          </a:p>
          <a:p>
            <a:pPr marL="0" lvl="0" indent="0" algn="l" rtl="0">
              <a:spcBef>
                <a:spcPts val="0"/>
              </a:spcBef>
              <a:spcAft>
                <a:spcPts val="0"/>
              </a:spcAft>
              <a:buNone/>
            </a:pPr>
            <a:r>
              <a:rPr lang="en" sz="1800" b="1">
                <a:solidFill>
                  <a:schemeClr val="lt1"/>
                </a:solidFill>
              </a:rPr>
              <a:t>RAPID PROTOTYPING</a:t>
            </a:r>
            <a:endParaRPr sz="1800" b="1">
              <a:solidFill>
                <a:schemeClr val="lt1"/>
              </a:solidFill>
            </a:endParaRPr>
          </a:p>
          <a:p>
            <a:pPr marL="0" lvl="0" indent="0" algn="l" rtl="0">
              <a:spcBef>
                <a:spcPts val="0"/>
              </a:spcBef>
              <a:spcAft>
                <a:spcPts val="0"/>
              </a:spcAft>
              <a:buNone/>
            </a:pPr>
            <a:r>
              <a:rPr lang="en" sz="1800" b="1">
                <a:solidFill>
                  <a:schemeClr val="lt1"/>
                </a:solidFill>
              </a:rPr>
              <a:t>IN PROGRESS</a:t>
            </a:r>
            <a:endParaRPr sz="1800" b="1">
              <a:solidFill>
                <a:schemeClr val="lt1"/>
              </a:solidFill>
            </a:endParaRPr>
          </a:p>
          <a:p>
            <a:pPr marL="0" lvl="0" indent="0" algn="l" rtl="0">
              <a:spcBef>
                <a:spcPts val="0"/>
              </a:spcBef>
              <a:spcAft>
                <a:spcPts val="0"/>
              </a:spcAft>
              <a:buNone/>
            </a:pPr>
            <a:r>
              <a:rPr lang="en" sz="1800" b="1">
                <a:solidFill>
                  <a:schemeClr val="lt1"/>
                </a:solidFill>
              </a:rPr>
              <a:t>(SYRACUSE UNIVERSITY)</a:t>
            </a:r>
            <a:endParaRPr sz="1800" b="1">
              <a:solidFill>
                <a:schemeClr val="lt1"/>
              </a:solidFill>
            </a:endParaRPr>
          </a:p>
          <a:p>
            <a:pPr marL="0" lvl="0" indent="0" algn="l" rtl="0">
              <a:spcBef>
                <a:spcPts val="0"/>
              </a:spcBef>
              <a:spcAft>
                <a:spcPts val="0"/>
              </a:spcAft>
              <a:buNone/>
            </a:pPr>
            <a:r>
              <a:rPr lang="en" sz="1800" b="1">
                <a:solidFill>
                  <a:schemeClr val="lt1"/>
                </a:solidFill>
              </a:rPr>
              <a:t> </a:t>
            </a:r>
            <a:endParaRPr sz="1800" b="1">
              <a:solidFill>
                <a:schemeClr val="lt1"/>
              </a:solidFill>
            </a:endParaRPr>
          </a:p>
          <a:p>
            <a:pPr marL="0" lvl="0" indent="0" algn="l" rtl="0">
              <a:spcBef>
                <a:spcPts val="0"/>
              </a:spcBef>
              <a:spcAft>
                <a:spcPts val="0"/>
              </a:spcAft>
              <a:buNone/>
            </a:pPr>
            <a:endParaRPr sz="1800" b="1">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29"/>
        <p:cNvGrpSpPr/>
        <p:nvPr/>
      </p:nvGrpSpPr>
      <p:grpSpPr>
        <a:xfrm>
          <a:off x="0" y="0"/>
          <a:ext cx="0" cy="0"/>
          <a:chOff x="0" y="0"/>
          <a:chExt cx="0" cy="0"/>
        </a:xfrm>
      </p:grpSpPr>
      <p:pic>
        <p:nvPicPr>
          <p:cNvPr id="230" name="Google Shape;230;p27"/>
          <p:cNvPicPr preferRelativeResize="0"/>
          <p:nvPr/>
        </p:nvPicPr>
        <p:blipFill>
          <a:blip r:embed="rId3">
            <a:alphaModFix/>
          </a:blip>
          <a:stretch>
            <a:fillRect/>
          </a:stretch>
        </p:blipFill>
        <p:spPr>
          <a:xfrm>
            <a:off x="-176575" y="-34175"/>
            <a:ext cx="9497150" cy="5211851"/>
          </a:xfrm>
          <a:prstGeom prst="rect">
            <a:avLst/>
          </a:prstGeom>
          <a:noFill/>
          <a:ln>
            <a:noFill/>
          </a:ln>
        </p:spPr>
      </p:pic>
      <p:sp>
        <p:nvSpPr>
          <p:cNvPr id="231" name="Google Shape;231;p27"/>
          <p:cNvSpPr txBox="1"/>
          <p:nvPr/>
        </p:nvSpPr>
        <p:spPr>
          <a:xfrm>
            <a:off x="7447200" y="4681728"/>
            <a:ext cx="1696800" cy="354300"/>
          </a:xfrm>
          <a:prstGeom prst="rect">
            <a:avLst/>
          </a:prstGeom>
          <a:noFill/>
          <a:ln>
            <a:noFill/>
          </a:ln>
          <a:effectLst>
            <a:outerShdw blurRad="57150" dist="19050" dir="5400000" algn="bl" rotWithShape="0">
              <a:srgbClr val="000000">
                <a:alpha val="2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1000" i="1">
                <a:solidFill>
                  <a:schemeClr val="lt1"/>
                </a:solidFill>
              </a:rPr>
              <a:t>Private and Confidential</a:t>
            </a:r>
            <a:endParaRPr sz="1000" i="1">
              <a:solidFill>
                <a:schemeClr val="lt1"/>
              </a:solidFill>
            </a:endParaRPr>
          </a:p>
        </p:txBody>
      </p:sp>
      <p:sp>
        <p:nvSpPr>
          <p:cNvPr id="232" name="Google Shape;232;p27"/>
          <p:cNvSpPr txBox="1"/>
          <p:nvPr/>
        </p:nvSpPr>
        <p:spPr>
          <a:xfrm>
            <a:off x="6630900" y="242400"/>
            <a:ext cx="2422500" cy="408000"/>
          </a:xfrm>
          <a:prstGeom prst="rect">
            <a:avLst/>
          </a:prstGeom>
          <a:noFill/>
          <a:ln>
            <a:noFill/>
          </a:ln>
          <a:effectLst>
            <a:outerShdw blurRad="57150" dist="19050" dir="5400000" algn="bl" rotWithShape="0">
              <a:srgbClr val="000000">
                <a:alpha val="2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chemeClr val="lt1"/>
              </a:solidFill>
            </a:endParaRPr>
          </a:p>
        </p:txBody>
      </p:sp>
      <p:sp>
        <p:nvSpPr>
          <p:cNvPr id="233" name="Google Shape;233;p27"/>
          <p:cNvSpPr txBox="1"/>
          <p:nvPr/>
        </p:nvSpPr>
        <p:spPr>
          <a:xfrm>
            <a:off x="2129550" y="1672925"/>
            <a:ext cx="4731300" cy="153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2500" b="1">
              <a:solidFill>
                <a:schemeClr val="lt1"/>
              </a:solidFill>
            </a:endParaRPr>
          </a:p>
          <a:p>
            <a:pPr marL="0" lvl="0" indent="0" algn="ctr" rtl="0">
              <a:spcBef>
                <a:spcPts val="0"/>
              </a:spcBef>
              <a:spcAft>
                <a:spcPts val="0"/>
              </a:spcAft>
              <a:buNone/>
            </a:pPr>
            <a:r>
              <a:rPr lang="en" sz="2500" b="1">
                <a:solidFill>
                  <a:schemeClr val="lt1"/>
                </a:solidFill>
              </a:rPr>
              <a:t>PRODUCT DEMOS</a:t>
            </a:r>
            <a:endParaRPr sz="2500" b="1">
              <a:solidFill>
                <a:schemeClr val="lt1"/>
              </a:solidFill>
            </a:endParaRPr>
          </a:p>
          <a:p>
            <a:pPr marL="0" lvl="0" indent="0" algn="ctr" rtl="0">
              <a:spcBef>
                <a:spcPts val="0"/>
              </a:spcBef>
              <a:spcAft>
                <a:spcPts val="0"/>
              </a:spcAft>
              <a:buNone/>
            </a:pPr>
            <a:r>
              <a:rPr lang="en" sz="2500" b="1">
                <a:solidFill>
                  <a:schemeClr val="lt1"/>
                </a:solidFill>
              </a:rPr>
              <a:t>AVAILABLE UPON REQUEST</a:t>
            </a:r>
            <a:endParaRPr sz="2500" b="1">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1"/>
        <p:cNvGrpSpPr/>
        <p:nvPr/>
      </p:nvGrpSpPr>
      <p:grpSpPr>
        <a:xfrm>
          <a:off x="0" y="0"/>
          <a:ext cx="0" cy="0"/>
          <a:chOff x="0" y="0"/>
          <a:chExt cx="0" cy="0"/>
        </a:xfrm>
      </p:grpSpPr>
      <p:pic>
        <p:nvPicPr>
          <p:cNvPr id="62" name="Google Shape;62;p14"/>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63" name="Google Shape;63;p14"/>
          <p:cNvPicPr preferRelativeResize="0"/>
          <p:nvPr/>
        </p:nvPicPr>
        <p:blipFill rotWithShape="1">
          <a:blip r:embed="rId4">
            <a:alphaModFix/>
          </a:blip>
          <a:srcRect t="10224" b="13584"/>
          <a:stretch/>
        </p:blipFill>
        <p:spPr>
          <a:xfrm>
            <a:off x="473125" y="242400"/>
            <a:ext cx="1171775" cy="892800"/>
          </a:xfrm>
          <a:prstGeom prst="rect">
            <a:avLst/>
          </a:prstGeom>
          <a:noFill/>
          <a:ln>
            <a:noFill/>
          </a:ln>
        </p:spPr>
      </p:pic>
      <p:sp>
        <p:nvSpPr>
          <p:cNvPr id="64" name="Google Shape;64;p14"/>
          <p:cNvSpPr txBox="1"/>
          <p:nvPr/>
        </p:nvSpPr>
        <p:spPr>
          <a:xfrm>
            <a:off x="6640575" y="242400"/>
            <a:ext cx="2412600" cy="40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85D3F8"/>
                </a:solidFill>
              </a:rPr>
              <a:t>Company Overview</a:t>
            </a:r>
            <a:endParaRPr sz="1800" b="1">
              <a:solidFill>
                <a:srgbClr val="85D3F8"/>
              </a:solidFill>
            </a:endParaRPr>
          </a:p>
        </p:txBody>
      </p:sp>
      <p:sp>
        <p:nvSpPr>
          <p:cNvPr id="65" name="Google Shape;65;p14"/>
          <p:cNvSpPr txBox="1">
            <a:spLocks noGrp="1"/>
          </p:cNvSpPr>
          <p:nvPr>
            <p:ph type="body" idx="1"/>
          </p:nvPr>
        </p:nvSpPr>
        <p:spPr>
          <a:xfrm>
            <a:off x="785700" y="1315163"/>
            <a:ext cx="7572600" cy="1323900"/>
          </a:xfrm>
          <a:prstGeom prst="rect">
            <a:avLst/>
          </a:prstGeom>
          <a:effectLst>
            <a:outerShdw blurRad="57150" dist="19050" dir="5400000" algn="bl" rotWithShape="0">
              <a:srgbClr val="000000">
                <a:alpha val="20000"/>
              </a:srgbClr>
            </a:outerShdw>
          </a:effectLst>
        </p:spPr>
        <p:txBody>
          <a:bodyPr spcFirstLastPara="1" wrap="square" lIns="91425" tIns="91425" rIns="91425" bIns="91425" anchor="t" anchorCtr="0">
            <a:noAutofit/>
          </a:bodyPr>
          <a:lstStyle/>
          <a:p>
            <a:pPr marL="0" lvl="0" indent="0" algn="ctr" rtl="0">
              <a:spcBef>
                <a:spcPts val="0"/>
              </a:spcBef>
              <a:spcAft>
                <a:spcPts val="0"/>
              </a:spcAft>
              <a:buSzPts val="1100"/>
              <a:buNone/>
            </a:pPr>
            <a:r>
              <a:rPr lang="en" sz="1100" i="1">
                <a:solidFill>
                  <a:schemeClr val="lt1"/>
                </a:solidFill>
              </a:rPr>
              <a:t>Microtron Corporation is a leader in Artificial Intelligence (AI), specializing in Autonomous Systems and Machine Learning (ML) solutions. We offer expert consulting in Data Analytics, Internet of Things (IoT), and Natural Language Processing (NLP), tailored to meet government specifications and ensure compliance with federal requirements. Our extensive expertise spans government, military, healthcare, and academia, where we provide advanced concept design and technology development. By collaborating closely with industry partners, we drive innovation, enhance operational efficiency, and supporting mission-critical applications throughout all 5 phases of the DoD Acquisition Life Cycle </a:t>
            </a:r>
            <a:endParaRPr sz="1100" i="1">
              <a:solidFill>
                <a:schemeClr val="lt1"/>
              </a:solidFill>
            </a:endParaRPr>
          </a:p>
          <a:p>
            <a:pPr marL="0" lvl="0" indent="0" algn="ctr" rtl="0">
              <a:lnSpc>
                <a:spcPct val="80000"/>
              </a:lnSpc>
              <a:spcBef>
                <a:spcPts val="0"/>
              </a:spcBef>
              <a:spcAft>
                <a:spcPts val="0"/>
              </a:spcAft>
              <a:buClr>
                <a:schemeClr val="dk1"/>
              </a:buClr>
              <a:buSzPts val="275"/>
              <a:buFont typeface="Arial"/>
              <a:buNone/>
            </a:pPr>
            <a:endParaRPr sz="1100">
              <a:solidFill>
                <a:schemeClr val="lt1"/>
              </a:solidFill>
            </a:endParaRPr>
          </a:p>
        </p:txBody>
      </p:sp>
      <p:sp>
        <p:nvSpPr>
          <p:cNvPr id="66" name="Google Shape;66;p14"/>
          <p:cNvSpPr/>
          <p:nvPr/>
        </p:nvSpPr>
        <p:spPr>
          <a:xfrm>
            <a:off x="418075" y="2732425"/>
            <a:ext cx="1281900" cy="198900"/>
          </a:xfrm>
          <a:prstGeom prst="rect">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900" b="1"/>
              <a:t>Conceptual Design</a:t>
            </a:r>
            <a:endParaRPr sz="900" b="1"/>
          </a:p>
        </p:txBody>
      </p:sp>
      <p:sp>
        <p:nvSpPr>
          <p:cNvPr id="67" name="Google Shape;67;p14"/>
          <p:cNvSpPr/>
          <p:nvPr/>
        </p:nvSpPr>
        <p:spPr>
          <a:xfrm>
            <a:off x="2014650" y="2732425"/>
            <a:ext cx="1280100" cy="198900"/>
          </a:xfrm>
          <a:prstGeom prst="rect">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900" b="1"/>
              <a:t>Prototyping</a:t>
            </a:r>
            <a:endParaRPr sz="900" b="1"/>
          </a:p>
        </p:txBody>
      </p:sp>
      <p:sp>
        <p:nvSpPr>
          <p:cNvPr id="68" name="Google Shape;68;p14"/>
          <p:cNvSpPr/>
          <p:nvPr/>
        </p:nvSpPr>
        <p:spPr>
          <a:xfrm>
            <a:off x="3748800" y="2732444"/>
            <a:ext cx="1280100" cy="198900"/>
          </a:xfrm>
          <a:prstGeom prst="rect">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900" b="1"/>
              <a:t>Functional Analysis</a:t>
            </a:r>
            <a:endParaRPr sz="900" b="1"/>
          </a:p>
        </p:txBody>
      </p:sp>
      <p:sp>
        <p:nvSpPr>
          <p:cNvPr id="69" name="Google Shape;69;p14"/>
          <p:cNvSpPr/>
          <p:nvPr/>
        </p:nvSpPr>
        <p:spPr>
          <a:xfrm>
            <a:off x="5390820" y="2734031"/>
            <a:ext cx="1280100" cy="198900"/>
          </a:xfrm>
          <a:prstGeom prst="rect">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900" b="1"/>
              <a:t>Validation</a:t>
            </a:r>
            <a:endParaRPr sz="900" b="1"/>
          </a:p>
        </p:txBody>
      </p:sp>
      <p:sp>
        <p:nvSpPr>
          <p:cNvPr id="70" name="Google Shape;70;p14"/>
          <p:cNvSpPr txBox="1"/>
          <p:nvPr/>
        </p:nvSpPr>
        <p:spPr>
          <a:xfrm>
            <a:off x="418075" y="3067475"/>
            <a:ext cx="1553100" cy="1570800"/>
          </a:xfrm>
          <a:prstGeom prst="rect">
            <a:avLst/>
          </a:prstGeom>
          <a:noFill/>
          <a:ln>
            <a:noFill/>
          </a:ln>
          <a:effectLst>
            <a:outerShdw blurRad="57150" dist="19050" dir="5400000" algn="bl" rotWithShape="0">
              <a:srgbClr val="000000">
                <a:alpha val="20000"/>
              </a:srgbClr>
            </a:outerShdw>
          </a:effectLst>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900" b="1">
                <a:solidFill>
                  <a:srgbClr val="85D3F8"/>
                </a:solidFill>
              </a:rPr>
              <a:t>We apply our multidisciplinary expertise to develop innovative and tailored concepts that address specific requirements and objectives</a:t>
            </a:r>
            <a:endParaRPr sz="900" b="1">
              <a:solidFill>
                <a:srgbClr val="85D3F8"/>
              </a:solidFill>
            </a:endParaRPr>
          </a:p>
        </p:txBody>
      </p:sp>
      <p:sp>
        <p:nvSpPr>
          <p:cNvPr id="71" name="Google Shape;71;p14"/>
          <p:cNvSpPr txBox="1"/>
          <p:nvPr/>
        </p:nvSpPr>
        <p:spPr>
          <a:xfrm>
            <a:off x="2014638" y="3067450"/>
            <a:ext cx="1553100" cy="1570800"/>
          </a:xfrm>
          <a:prstGeom prst="rect">
            <a:avLst/>
          </a:prstGeom>
          <a:noFill/>
          <a:ln>
            <a:noFill/>
          </a:ln>
          <a:effectLst>
            <a:outerShdw blurRad="57150" dist="19050" dir="5400000" algn="bl" rotWithShape="0">
              <a:srgbClr val="000000">
                <a:alpha val="20000"/>
              </a:srgbClr>
            </a:outerShdw>
          </a:effectLst>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900" b="1">
                <a:solidFill>
                  <a:srgbClr val="85D3F8"/>
                </a:solidFill>
              </a:rPr>
              <a:t>Utilizing advanced modeling and prototyping techniques, we create high-fidelity mockups that accurately represent the form and functionality of proposed designs.</a:t>
            </a:r>
            <a:endParaRPr sz="900" b="1">
              <a:solidFill>
                <a:srgbClr val="85D3F8"/>
              </a:solidFill>
            </a:endParaRPr>
          </a:p>
        </p:txBody>
      </p:sp>
      <p:sp>
        <p:nvSpPr>
          <p:cNvPr id="72" name="Google Shape;72;p14"/>
          <p:cNvSpPr txBox="1"/>
          <p:nvPr/>
        </p:nvSpPr>
        <p:spPr>
          <a:xfrm>
            <a:off x="3748800" y="3067500"/>
            <a:ext cx="1553100" cy="1668000"/>
          </a:xfrm>
          <a:prstGeom prst="rect">
            <a:avLst/>
          </a:prstGeom>
          <a:noFill/>
          <a:ln>
            <a:noFill/>
          </a:ln>
          <a:effectLst>
            <a:outerShdw blurRad="57150" dist="19050" dir="5400000" algn="bl" rotWithShape="0">
              <a:srgbClr val="000000">
                <a:alpha val="20000"/>
              </a:srgbClr>
            </a:outerShdw>
          </a:effectLst>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850" b="1">
                <a:solidFill>
                  <a:srgbClr val="85D3F8"/>
                </a:solidFill>
              </a:rPr>
              <a:t>Our team conducts comprehensive functional analysis to ensure that proposed concepts meet performance criteria and adhere to industry standards and specifications.</a:t>
            </a:r>
            <a:endParaRPr sz="850" b="1">
              <a:solidFill>
                <a:srgbClr val="85D3F8"/>
              </a:solidFill>
            </a:endParaRPr>
          </a:p>
        </p:txBody>
      </p:sp>
      <p:sp>
        <p:nvSpPr>
          <p:cNvPr id="73" name="Google Shape;73;p14"/>
          <p:cNvSpPr txBox="1"/>
          <p:nvPr/>
        </p:nvSpPr>
        <p:spPr>
          <a:xfrm>
            <a:off x="5390825" y="3067440"/>
            <a:ext cx="1553100" cy="1570800"/>
          </a:xfrm>
          <a:prstGeom prst="rect">
            <a:avLst/>
          </a:prstGeom>
          <a:noFill/>
          <a:ln>
            <a:noFill/>
          </a:ln>
          <a:effectLst>
            <a:outerShdw blurRad="57150" dist="19050" dir="5400000" algn="bl" rotWithShape="0">
              <a:srgbClr val="000000">
                <a:alpha val="20000"/>
              </a:srgbClr>
            </a:outerShdw>
          </a:effectLst>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900" b="1">
                <a:solidFill>
                  <a:srgbClr val="85D3F8"/>
                </a:solidFill>
              </a:rPr>
              <a:t>We collaborate closely with stakeholders to validate requirements and refine concepts based on feedback and evolving needs.</a:t>
            </a:r>
            <a:endParaRPr sz="900" b="1">
              <a:solidFill>
                <a:srgbClr val="85D3F8"/>
              </a:solidFill>
            </a:endParaRPr>
          </a:p>
        </p:txBody>
      </p:sp>
      <p:sp>
        <p:nvSpPr>
          <p:cNvPr id="74" name="Google Shape;74;p14"/>
          <p:cNvSpPr/>
          <p:nvPr/>
        </p:nvSpPr>
        <p:spPr>
          <a:xfrm>
            <a:off x="6943920" y="2732431"/>
            <a:ext cx="1280100" cy="198900"/>
          </a:xfrm>
          <a:prstGeom prst="rect">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900" b="1"/>
              <a:t>Development</a:t>
            </a:r>
            <a:endParaRPr sz="900" b="1"/>
          </a:p>
        </p:txBody>
      </p:sp>
      <p:sp>
        <p:nvSpPr>
          <p:cNvPr id="75" name="Google Shape;75;p14"/>
          <p:cNvSpPr txBox="1"/>
          <p:nvPr/>
        </p:nvSpPr>
        <p:spPr>
          <a:xfrm>
            <a:off x="6943925" y="3061425"/>
            <a:ext cx="1782000" cy="1570800"/>
          </a:xfrm>
          <a:prstGeom prst="rect">
            <a:avLst/>
          </a:prstGeom>
          <a:noFill/>
          <a:ln>
            <a:noFill/>
          </a:ln>
          <a:effectLst>
            <a:outerShdw blurRad="57150" dist="19050" dir="5400000" algn="bl" rotWithShape="0">
              <a:srgbClr val="000000">
                <a:alpha val="2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900" b="1">
                <a:solidFill>
                  <a:srgbClr val="85D3F8"/>
                </a:solidFill>
              </a:rPr>
              <a:t>Our team focuses on developing innovative technologies with the goal of commercialization or partnership opportunities.</a:t>
            </a:r>
            <a:endParaRPr sz="900" b="1">
              <a:solidFill>
                <a:srgbClr val="85D3F8"/>
              </a:solidFill>
            </a:endParaRPr>
          </a:p>
          <a:p>
            <a:pPr marL="0" lvl="0" indent="0" algn="l" rtl="0">
              <a:spcBef>
                <a:spcPts val="0"/>
              </a:spcBef>
              <a:spcAft>
                <a:spcPts val="0"/>
              </a:spcAft>
              <a:buNone/>
            </a:pPr>
            <a:endParaRPr sz="1000">
              <a:solidFill>
                <a:schemeClr val="lt1"/>
              </a:solidFill>
            </a:endParaRPr>
          </a:p>
        </p:txBody>
      </p:sp>
      <p:sp>
        <p:nvSpPr>
          <p:cNvPr id="76" name="Google Shape;76;p14"/>
          <p:cNvSpPr/>
          <p:nvPr/>
        </p:nvSpPr>
        <p:spPr>
          <a:xfrm>
            <a:off x="1772860" y="2783881"/>
            <a:ext cx="168900" cy="960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7" name="Google Shape;77;p14"/>
          <p:cNvSpPr/>
          <p:nvPr/>
        </p:nvSpPr>
        <p:spPr>
          <a:xfrm>
            <a:off x="3429000" y="2779776"/>
            <a:ext cx="168900" cy="960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8" name="Google Shape;78;p14"/>
          <p:cNvSpPr/>
          <p:nvPr/>
        </p:nvSpPr>
        <p:spPr>
          <a:xfrm>
            <a:off x="5120640" y="2779776"/>
            <a:ext cx="168900" cy="960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9" name="Google Shape;79;p14"/>
          <p:cNvSpPr/>
          <p:nvPr/>
        </p:nvSpPr>
        <p:spPr>
          <a:xfrm>
            <a:off x="6720840" y="2779776"/>
            <a:ext cx="168900" cy="960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0" name="Google Shape;80;p14"/>
          <p:cNvSpPr txBox="1"/>
          <p:nvPr/>
        </p:nvSpPr>
        <p:spPr>
          <a:xfrm>
            <a:off x="7447200" y="4681728"/>
            <a:ext cx="1696800" cy="35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i="1">
                <a:solidFill>
                  <a:srgbClr val="85D3F8"/>
                </a:solidFill>
              </a:rPr>
              <a:t>Private and Confidential</a:t>
            </a:r>
            <a:endParaRPr sz="1000" i="1">
              <a:solidFill>
                <a:srgbClr val="85D3F8"/>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4"/>
        <p:cNvGrpSpPr/>
        <p:nvPr/>
      </p:nvGrpSpPr>
      <p:grpSpPr>
        <a:xfrm>
          <a:off x="0" y="0"/>
          <a:ext cx="0" cy="0"/>
          <a:chOff x="0" y="0"/>
          <a:chExt cx="0" cy="0"/>
        </a:xfrm>
      </p:grpSpPr>
      <p:pic>
        <p:nvPicPr>
          <p:cNvPr id="85" name="Google Shape;85;p15"/>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86" name="Google Shape;86;p15"/>
          <p:cNvPicPr preferRelativeResize="0"/>
          <p:nvPr/>
        </p:nvPicPr>
        <p:blipFill rotWithShape="1">
          <a:blip r:embed="rId4">
            <a:alphaModFix/>
          </a:blip>
          <a:srcRect t="10224" b="13584"/>
          <a:stretch/>
        </p:blipFill>
        <p:spPr>
          <a:xfrm>
            <a:off x="475488" y="246888"/>
            <a:ext cx="1171775" cy="892800"/>
          </a:xfrm>
          <a:prstGeom prst="rect">
            <a:avLst/>
          </a:prstGeom>
          <a:noFill/>
          <a:ln>
            <a:noFill/>
          </a:ln>
          <a:effectLst>
            <a:outerShdw blurRad="57150" dist="19050" dir="5400000" algn="bl" rotWithShape="0">
              <a:srgbClr val="000000">
                <a:alpha val="20000"/>
              </a:srgbClr>
            </a:outerShdw>
          </a:effectLst>
        </p:spPr>
      </p:pic>
      <p:sp>
        <p:nvSpPr>
          <p:cNvPr id="87" name="Google Shape;87;p15"/>
          <p:cNvSpPr txBox="1"/>
          <p:nvPr/>
        </p:nvSpPr>
        <p:spPr>
          <a:xfrm>
            <a:off x="6640575" y="242400"/>
            <a:ext cx="2412600" cy="408000"/>
          </a:xfrm>
          <a:prstGeom prst="rect">
            <a:avLst/>
          </a:prstGeom>
          <a:noFill/>
          <a:ln>
            <a:noFill/>
          </a:ln>
          <a:effectLst>
            <a:outerShdw blurRad="57150" dist="19050" dir="5400000" algn="bl" rotWithShape="0">
              <a:srgbClr val="000000">
                <a:alpha val="2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85D3F8"/>
                </a:solidFill>
              </a:rPr>
              <a:t>Leadership Team</a:t>
            </a:r>
            <a:endParaRPr sz="1800" b="1">
              <a:solidFill>
                <a:srgbClr val="85D3F8"/>
              </a:solidFill>
            </a:endParaRPr>
          </a:p>
        </p:txBody>
      </p:sp>
      <p:pic>
        <p:nvPicPr>
          <p:cNvPr id="88" name="Google Shape;88;p15"/>
          <p:cNvPicPr preferRelativeResize="0"/>
          <p:nvPr/>
        </p:nvPicPr>
        <p:blipFill>
          <a:blip r:embed="rId5">
            <a:alphaModFix/>
          </a:blip>
          <a:stretch>
            <a:fillRect/>
          </a:stretch>
        </p:blipFill>
        <p:spPr>
          <a:xfrm>
            <a:off x="-42137" y="1097100"/>
            <a:ext cx="1828800" cy="1896750"/>
          </a:xfrm>
          <a:prstGeom prst="rect">
            <a:avLst/>
          </a:prstGeom>
          <a:noFill/>
          <a:ln>
            <a:noFill/>
          </a:ln>
          <a:effectLst>
            <a:outerShdw blurRad="57150" dist="19050" dir="5400000" algn="bl" rotWithShape="0">
              <a:srgbClr val="000000">
                <a:alpha val="20000"/>
              </a:srgbClr>
            </a:outerShdw>
          </a:effectLst>
        </p:spPr>
      </p:pic>
      <p:pic>
        <p:nvPicPr>
          <p:cNvPr id="89" name="Google Shape;89;p15"/>
          <p:cNvPicPr preferRelativeResize="0"/>
          <p:nvPr/>
        </p:nvPicPr>
        <p:blipFill>
          <a:blip r:embed="rId6">
            <a:alphaModFix/>
          </a:blip>
          <a:stretch>
            <a:fillRect/>
          </a:stretch>
        </p:blipFill>
        <p:spPr>
          <a:xfrm>
            <a:off x="-42120" y="2955145"/>
            <a:ext cx="1828800" cy="1892808"/>
          </a:xfrm>
          <a:prstGeom prst="rect">
            <a:avLst/>
          </a:prstGeom>
          <a:noFill/>
          <a:ln>
            <a:noFill/>
          </a:ln>
          <a:effectLst>
            <a:outerShdw blurRad="57150" dist="19050" dir="5400000" algn="bl" rotWithShape="0">
              <a:srgbClr val="000000">
                <a:alpha val="20000"/>
              </a:srgbClr>
            </a:outerShdw>
          </a:effectLst>
        </p:spPr>
      </p:pic>
      <p:sp>
        <p:nvSpPr>
          <p:cNvPr id="90" name="Google Shape;90;p15"/>
          <p:cNvSpPr txBox="1"/>
          <p:nvPr/>
        </p:nvSpPr>
        <p:spPr>
          <a:xfrm>
            <a:off x="1883675" y="914400"/>
            <a:ext cx="6936600" cy="2157600"/>
          </a:xfrm>
          <a:prstGeom prst="rect">
            <a:avLst/>
          </a:prstGeom>
          <a:noFill/>
          <a:ln>
            <a:noFill/>
          </a:ln>
          <a:effectLst>
            <a:outerShdw blurRad="57150" dist="19050" dir="5400000" algn="bl" rotWithShape="0">
              <a:srgbClr val="000000">
                <a:alpha val="2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rgbClr val="85D3F8"/>
                </a:solidFill>
              </a:rPr>
              <a:t>Bisa Peterson, Chief Executive Officer</a:t>
            </a:r>
            <a:endParaRPr sz="1100" b="1">
              <a:solidFill>
                <a:srgbClr val="85D3F8"/>
              </a:solidFill>
            </a:endParaRPr>
          </a:p>
          <a:p>
            <a:pPr marL="0" lvl="0" indent="0" algn="l" rtl="0">
              <a:spcBef>
                <a:spcPts val="0"/>
              </a:spcBef>
              <a:spcAft>
                <a:spcPts val="0"/>
              </a:spcAft>
              <a:buNone/>
            </a:pPr>
            <a:endParaRPr sz="1100" b="1">
              <a:solidFill>
                <a:schemeClr val="lt2"/>
              </a:solidFill>
            </a:endParaRPr>
          </a:p>
          <a:p>
            <a:pPr marL="0" lvl="0" indent="0" algn="l" rtl="0">
              <a:lnSpc>
                <a:spcPct val="115000"/>
              </a:lnSpc>
              <a:spcBef>
                <a:spcPts val="0"/>
              </a:spcBef>
              <a:spcAft>
                <a:spcPts val="0"/>
              </a:spcAft>
              <a:buClr>
                <a:schemeClr val="dk1"/>
              </a:buClr>
              <a:buSzPts val="1100"/>
              <a:buFont typeface="Arial"/>
              <a:buNone/>
            </a:pPr>
            <a:r>
              <a:rPr lang="en" sz="1100">
                <a:solidFill>
                  <a:schemeClr val="lt1"/>
                </a:solidFill>
              </a:rPr>
              <a:t>Bisa Peterson is an accomplished entrepreneur and visionary inventor with a strong foundation in nanotechnology, biotechnology, and artificial intelligence. With over a decade of experience, she has developed more than 133 innovative concepts and excelled in utilizing AutoCAD for designs and pioneering laser processing methods for biomaterials. Her career is marked by leadership roles in product development and strategic operations across various technology sectors, and she holds a degree in Physics with a minor in International Studies from The University of Southern Mississippi. </a:t>
            </a:r>
            <a:endParaRPr sz="1100">
              <a:solidFill>
                <a:schemeClr val="lt1"/>
              </a:solidFill>
            </a:endParaRPr>
          </a:p>
          <a:p>
            <a:pPr marL="0" lvl="0" indent="0" algn="l" rtl="0">
              <a:spcBef>
                <a:spcPts val="0"/>
              </a:spcBef>
              <a:spcAft>
                <a:spcPts val="0"/>
              </a:spcAft>
              <a:buNone/>
            </a:pPr>
            <a:endParaRPr sz="1100" b="1">
              <a:solidFill>
                <a:schemeClr val="lt1"/>
              </a:solidFill>
            </a:endParaRPr>
          </a:p>
          <a:p>
            <a:pPr marL="0" lvl="0" indent="0" algn="l" rtl="0">
              <a:spcBef>
                <a:spcPts val="0"/>
              </a:spcBef>
              <a:spcAft>
                <a:spcPts val="0"/>
              </a:spcAft>
              <a:buNone/>
            </a:pPr>
            <a:endParaRPr sz="1100" b="1">
              <a:solidFill>
                <a:schemeClr val="lt1"/>
              </a:solidFill>
            </a:endParaRPr>
          </a:p>
        </p:txBody>
      </p:sp>
      <p:sp>
        <p:nvSpPr>
          <p:cNvPr id="91" name="Google Shape;91;p15"/>
          <p:cNvSpPr txBox="1"/>
          <p:nvPr/>
        </p:nvSpPr>
        <p:spPr>
          <a:xfrm>
            <a:off x="1883675" y="2610075"/>
            <a:ext cx="6936600" cy="2440500"/>
          </a:xfrm>
          <a:prstGeom prst="rect">
            <a:avLst/>
          </a:prstGeom>
          <a:noFill/>
          <a:ln>
            <a:noFill/>
          </a:ln>
          <a:effectLst>
            <a:outerShdw blurRad="57150" dist="19050" dir="5400000" algn="bl" rotWithShape="0">
              <a:srgbClr val="000000">
                <a:alpha val="2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rgbClr val="85D3F8"/>
                </a:solidFill>
              </a:rPr>
              <a:t>Dr. Timothy M. Weil, BCBA-D, Chief Operating Officer</a:t>
            </a:r>
            <a:endParaRPr sz="1100" b="1">
              <a:solidFill>
                <a:srgbClr val="85D3F8"/>
              </a:solidFill>
            </a:endParaRPr>
          </a:p>
          <a:p>
            <a:pPr marL="0" lvl="0" indent="0" algn="l" rtl="0">
              <a:spcBef>
                <a:spcPts val="0"/>
              </a:spcBef>
              <a:spcAft>
                <a:spcPts val="0"/>
              </a:spcAft>
              <a:buNone/>
            </a:pPr>
            <a:endParaRPr sz="1100" b="1">
              <a:solidFill>
                <a:schemeClr val="lt2"/>
              </a:solidFill>
            </a:endParaRPr>
          </a:p>
          <a:p>
            <a:pPr marL="0" lvl="0" indent="0" algn="l" rtl="0">
              <a:lnSpc>
                <a:spcPct val="115000"/>
              </a:lnSpc>
              <a:spcBef>
                <a:spcPts val="0"/>
              </a:spcBef>
              <a:spcAft>
                <a:spcPts val="0"/>
              </a:spcAft>
              <a:buNone/>
            </a:pPr>
            <a:r>
              <a:rPr lang="en" sz="1100">
                <a:solidFill>
                  <a:schemeClr val="lt2"/>
                </a:solidFill>
              </a:rPr>
              <a:t>Dr. Timothy Weil, BCBA-D, brings an expansive career in behavior analysis starting from 1993, with a focus on addressing pediatric behavioral challenges and academic difficulties. Earning his Ph.D. in behavioral psychology from the University of Nevada, Reno, he specialized in pediatric issues, leading to influential roles teaching in graduate Behavior Analysis programs at Florida State University and the University of South Florida. Here, he also spearheaded early childhood autism programs and academic initiatives. Beyond academia, Dr. Weil is recognized for his speaking engagements and workshops on advanced behavioral techniques, alongside his scholarly contributions through published works and participation on editorial boards of behavioral science journals. His comprehensive expertise and dedication to the field embody his profound impact on behavior analysis and its application.</a:t>
            </a:r>
            <a:endParaRPr sz="1100">
              <a:solidFill>
                <a:schemeClr val="lt2"/>
              </a:solidFill>
            </a:endParaRPr>
          </a:p>
          <a:p>
            <a:pPr marL="0" lvl="0" indent="0" algn="l" rtl="0">
              <a:spcBef>
                <a:spcPts val="0"/>
              </a:spcBef>
              <a:spcAft>
                <a:spcPts val="0"/>
              </a:spcAft>
              <a:buNone/>
            </a:pPr>
            <a:endParaRPr sz="1100" b="1">
              <a:solidFill>
                <a:schemeClr val="lt2"/>
              </a:solidFill>
            </a:endParaRPr>
          </a:p>
          <a:p>
            <a:pPr marL="0" lvl="0" indent="0" algn="l" rtl="0">
              <a:spcBef>
                <a:spcPts val="0"/>
              </a:spcBef>
              <a:spcAft>
                <a:spcPts val="0"/>
              </a:spcAft>
              <a:buNone/>
            </a:pPr>
            <a:endParaRPr sz="1100" b="1">
              <a:solidFill>
                <a:schemeClr val="lt2"/>
              </a:solidFill>
            </a:endParaRPr>
          </a:p>
        </p:txBody>
      </p:sp>
      <p:sp>
        <p:nvSpPr>
          <p:cNvPr id="92" name="Google Shape;92;p15"/>
          <p:cNvSpPr txBox="1"/>
          <p:nvPr/>
        </p:nvSpPr>
        <p:spPr>
          <a:xfrm>
            <a:off x="7447200" y="4681728"/>
            <a:ext cx="1696800" cy="354300"/>
          </a:xfrm>
          <a:prstGeom prst="rect">
            <a:avLst/>
          </a:prstGeom>
          <a:noFill/>
          <a:ln>
            <a:noFill/>
          </a:ln>
          <a:effectLst>
            <a:outerShdw blurRad="57150" dist="19050" dir="5400000" algn="bl" rotWithShape="0">
              <a:srgbClr val="000000">
                <a:alpha val="2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1000" i="1">
                <a:solidFill>
                  <a:srgbClr val="85D3F8"/>
                </a:solidFill>
              </a:rPr>
              <a:t>Private and Confidential</a:t>
            </a:r>
            <a:endParaRPr sz="1000" i="1">
              <a:solidFill>
                <a:srgbClr val="85D3F8"/>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6"/>
        <p:cNvGrpSpPr/>
        <p:nvPr/>
      </p:nvGrpSpPr>
      <p:grpSpPr>
        <a:xfrm>
          <a:off x="0" y="0"/>
          <a:ext cx="0" cy="0"/>
          <a:chOff x="0" y="0"/>
          <a:chExt cx="0" cy="0"/>
        </a:xfrm>
      </p:grpSpPr>
      <p:pic>
        <p:nvPicPr>
          <p:cNvPr id="97" name="Google Shape;97;p16"/>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98" name="Google Shape;98;p16"/>
          <p:cNvPicPr preferRelativeResize="0"/>
          <p:nvPr/>
        </p:nvPicPr>
        <p:blipFill rotWithShape="1">
          <a:blip r:embed="rId4">
            <a:alphaModFix/>
          </a:blip>
          <a:srcRect t="10224" b="13584"/>
          <a:stretch/>
        </p:blipFill>
        <p:spPr>
          <a:xfrm>
            <a:off x="475488" y="246888"/>
            <a:ext cx="1171775" cy="892800"/>
          </a:xfrm>
          <a:prstGeom prst="rect">
            <a:avLst/>
          </a:prstGeom>
          <a:noFill/>
          <a:ln>
            <a:noFill/>
          </a:ln>
          <a:effectLst>
            <a:outerShdw blurRad="57150" dist="19050" dir="5400000" algn="bl" rotWithShape="0">
              <a:srgbClr val="000000">
                <a:alpha val="20000"/>
              </a:srgbClr>
            </a:outerShdw>
          </a:effectLst>
        </p:spPr>
      </p:pic>
      <p:sp>
        <p:nvSpPr>
          <p:cNvPr id="99" name="Google Shape;99;p16"/>
          <p:cNvSpPr txBox="1"/>
          <p:nvPr/>
        </p:nvSpPr>
        <p:spPr>
          <a:xfrm>
            <a:off x="6640575" y="242400"/>
            <a:ext cx="2412600" cy="408000"/>
          </a:xfrm>
          <a:prstGeom prst="rect">
            <a:avLst/>
          </a:prstGeom>
          <a:noFill/>
          <a:ln>
            <a:noFill/>
          </a:ln>
          <a:effectLst>
            <a:outerShdw blurRad="57150" dist="19050" dir="5400000" algn="bl" rotWithShape="0">
              <a:srgbClr val="000000">
                <a:alpha val="2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85D3F8"/>
                </a:solidFill>
              </a:rPr>
              <a:t>Leadership Team</a:t>
            </a:r>
            <a:endParaRPr sz="1800" b="1">
              <a:solidFill>
                <a:srgbClr val="85D3F8"/>
              </a:solidFill>
            </a:endParaRPr>
          </a:p>
        </p:txBody>
      </p:sp>
      <p:sp>
        <p:nvSpPr>
          <p:cNvPr id="100" name="Google Shape;100;p16"/>
          <p:cNvSpPr txBox="1"/>
          <p:nvPr/>
        </p:nvSpPr>
        <p:spPr>
          <a:xfrm>
            <a:off x="1883675" y="1263213"/>
            <a:ext cx="6936600" cy="1645800"/>
          </a:xfrm>
          <a:prstGeom prst="rect">
            <a:avLst/>
          </a:prstGeom>
          <a:noFill/>
          <a:ln>
            <a:noFill/>
          </a:ln>
          <a:effectLst>
            <a:outerShdw blurRad="57150" dist="19050" dir="5400000" algn="bl" rotWithShape="0">
              <a:srgbClr val="000000">
                <a:alpha val="2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rgbClr val="85D3F8"/>
                </a:solidFill>
              </a:rPr>
              <a:t>Parker Bidigare, Chief Technology Officer </a:t>
            </a:r>
            <a:endParaRPr sz="1100" b="1">
              <a:solidFill>
                <a:srgbClr val="85D3F8"/>
              </a:solidFill>
            </a:endParaRPr>
          </a:p>
          <a:p>
            <a:pPr marL="0" lvl="0" indent="0" algn="l" rtl="0">
              <a:spcBef>
                <a:spcPts val="0"/>
              </a:spcBef>
              <a:spcAft>
                <a:spcPts val="0"/>
              </a:spcAft>
              <a:buNone/>
            </a:pPr>
            <a:endParaRPr sz="1100" b="1">
              <a:solidFill>
                <a:schemeClr val="lt2"/>
              </a:solidFill>
            </a:endParaRPr>
          </a:p>
          <a:p>
            <a:pPr marL="0" lvl="0" indent="0" algn="l" rtl="0">
              <a:lnSpc>
                <a:spcPct val="115000"/>
              </a:lnSpc>
              <a:spcBef>
                <a:spcPts val="0"/>
              </a:spcBef>
              <a:spcAft>
                <a:spcPts val="0"/>
              </a:spcAft>
              <a:buClr>
                <a:schemeClr val="dk1"/>
              </a:buClr>
              <a:buSzPts val="1100"/>
              <a:buFont typeface="Arial"/>
              <a:buNone/>
            </a:pPr>
            <a:r>
              <a:rPr lang="en" sz="1100">
                <a:solidFill>
                  <a:schemeClr val="lt1"/>
                </a:solidFill>
              </a:rPr>
              <a:t>Parker Bidigare is a software engineer with a decade of experience spanning academia, government, and pharmaceuticals, distinguished by his profound contributions to robotics and artificial intelligence. His expertise encompasses a wide range of technical skills, including electronic circuit design, microcontrollers, 3D graphics, neural networks, and vision processing. His commitment to continuous learning and innovation has led him to continually exploring new avenues to apply his knowledge and skills.</a:t>
            </a:r>
            <a:endParaRPr sz="1100">
              <a:solidFill>
                <a:schemeClr val="lt1"/>
              </a:solidFill>
            </a:endParaRPr>
          </a:p>
          <a:p>
            <a:pPr marL="0" lvl="0" indent="0" algn="l" rtl="0">
              <a:spcBef>
                <a:spcPts val="0"/>
              </a:spcBef>
              <a:spcAft>
                <a:spcPts val="0"/>
              </a:spcAft>
              <a:buNone/>
            </a:pPr>
            <a:endParaRPr sz="1100" b="1">
              <a:solidFill>
                <a:schemeClr val="lt1"/>
              </a:solidFill>
            </a:endParaRPr>
          </a:p>
          <a:p>
            <a:pPr marL="0" lvl="0" indent="0" algn="l" rtl="0">
              <a:spcBef>
                <a:spcPts val="0"/>
              </a:spcBef>
              <a:spcAft>
                <a:spcPts val="0"/>
              </a:spcAft>
              <a:buNone/>
            </a:pPr>
            <a:endParaRPr sz="1100" b="1">
              <a:solidFill>
                <a:schemeClr val="lt1"/>
              </a:solidFill>
            </a:endParaRPr>
          </a:p>
        </p:txBody>
      </p:sp>
      <p:sp>
        <p:nvSpPr>
          <p:cNvPr id="101" name="Google Shape;101;p16"/>
          <p:cNvSpPr txBox="1"/>
          <p:nvPr/>
        </p:nvSpPr>
        <p:spPr>
          <a:xfrm>
            <a:off x="1883675" y="3032525"/>
            <a:ext cx="6936600" cy="1738200"/>
          </a:xfrm>
          <a:prstGeom prst="rect">
            <a:avLst/>
          </a:prstGeom>
          <a:noFill/>
          <a:ln>
            <a:noFill/>
          </a:ln>
          <a:effectLst>
            <a:outerShdw blurRad="57150" dist="19050" dir="5400000" algn="bl" rotWithShape="0">
              <a:srgbClr val="000000">
                <a:alpha val="2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rgbClr val="85D3F8"/>
                </a:solidFill>
              </a:rPr>
              <a:t>Jeff Meiskin, Chief Financial Officer</a:t>
            </a:r>
            <a:endParaRPr sz="1100" b="1">
              <a:solidFill>
                <a:srgbClr val="85D3F8"/>
              </a:solidFill>
            </a:endParaRPr>
          </a:p>
          <a:p>
            <a:pPr marL="0" lvl="0" indent="0" algn="l" rtl="0">
              <a:spcBef>
                <a:spcPts val="0"/>
              </a:spcBef>
              <a:spcAft>
                <a:spcPts val="0"/>
              </a:spcAft>
              <a:buNone/>
            </a:pPr>
            <a:endParaRPr sz="1100" b="1">
              <a:solidFill>
                <a:schemeClr val="lt1"/>
              </a:solidFill>
            </a:endParaRPr>
          </a:p>
          <a:p>
            <a:pPr marL="0" lvl="0" indent="0" algn="l" rtl="0">
              <a:lnSpc>
                <a:spcPct val="115000"/>
              </a:lnSpc>
              <a:spcBef>
                <a:spcPts val="0"/>
              </a:spcBef>
              <a:spcAft>
                <a:spcPts val="0"/>
              </a:spcAft>
              <a:buClr>
                <a:schemeClr val="dk1"/>
              </a:buClr>
              <a:buSzPts val="1100"/>
              <a:buFont typeface="Arial"/>
              <a:buNone/>
            </a:pPr>
            <a:r>
              <a:rPr lang="en" sz="1100">
                <a:solidFill>
                  <a:schemeClr val="lt1"/>
                </a:solidFill>
              </a:rPr>
              <a:t>Jeff Meiskin is a seasoned Senior Financial Executive with over 25 years of strategic leadership across finance, operations, and management in small to medium-sized entrepreneurial firms. He excels in guiding companies through transformation and growth phases, adept at capital raising and M&amp;A activities. Jeff has contributed his financial and operational expertise across a diverse range of sectors, notably within Consumer Goods (including Apparel), Financial Services, Technology, Real Estate, and Manufacturing.</a:t>
            </a:r>
            <a:endParaRPr sz="1100">
              <a:solidFill>
                <a:schemeClr val="lt1"/>
              </a:solidFill>
            </a:endParaRPr>
          </a:p>
          <a:p>
            <a:pPr marL="0" lvl="0" indent="0" algn="l" rtl="0">
              <a:spcBef>
                <a:spcPts val="0"/>
              </a:spcBef>
              <a:spcAft>
                <a:spcPts val="0"/>
              </a:spcAft>
              <a:buNone/>
            </a:pPr>
            <a:endParaRPr sz="1100" b="1">
              <a:solidFill>
                <a:schemeClr val="lt2"/>
              </a:solidFill>
            </a:endParaRPr>
          </a:p>
          <a:p>
            <a:pPr marL="0" lvl="0" indent="0" algn="l" rtl="0">
              <a:spcBef>
                <a:spcPts val="0"/>
              </a:spcBef>
              <a:spcAft>
                <a:spcPts val="0"/>
              </a:spcAft>
              <a:buNone/>
            </a:pPr>
            <a:endParaRPr sz="1100" b="1">
              <a:solidFill>
                <a:schemeClr val="lt2"/>
              </a:solidFill>
            </a:endParaRPr>
          </a:p>
        </p:txBody>
      </p:sp>
      <p:pic>
        <p:nvPicPr>
          <p:cNvPr id="102" name="Google Shape;102;p16"/>
          <p:cNvPicPr preferRelativeResize="0"/>
          <p:nvPr/>
        </p:nvPicPr>
        <p:blipFill rotWithShape="1">
          <a:blip r:embed="rId5">
            <a:alphaModFix/>
          </a:blip>
          <a:srcRect l="14628" t="14840" r="13558" b="9522"/>
          <a:stretch/>
        </p:blipFill>
        <p:spPr>
          <a:xfrm>
            <a:off x="146992" y="1139707"/>
            <a:ext cx="1828800" cy="1892808"/>
          </a:xfrm>
          <a:prstGeom prst="rect">
            <a:avLst/>
          </a:prstGeom>
          <a:noFill/>
          <a:ln>
            <a:noFill/>
          </a:ln>
          <a:effectLst>
            <a:outerShdw blurRad="57150" dist="19050" dir="5400000" algn="bl" rotWithShape="0">
              <a:srgbClr val="000000">
                <a:alpha val="20000"/>
              </a:srgbClr>
            </a:outerShdw>
          </a:effectLst>
        </p:spPr>
      </p:pic>
      <p:pic>
        <p:nvPicPr>
          <p:cNvPr id="103" name="Google Shape;103;p16"/>
          <p:cNvPicPr preferRelativeResize="0"/>
          <p:nvPr/>
        </p:nvPicPr>
        <p:blipFill rotWithShape="1">
          <a:blip r:embed="rId6">
            <a:alphaModFix/>
          </a:blip>
          <a:srcRect l="13851" t="16936" r="14857"/>
          <a:stretch/>
        </p:blipFill>
        <p:spPr>
          <a:xfrm>
            <a:off x="146988" y="3150600"/>
            <a:ext cx="1828800" cy="1992900"/>
          </a:xfrm>
          <a:prstGeom prst="rect">
            <a:avLst/>
          </a:prstGeom>
          <a:noFill/>
          <a:ln>
            <a:noFill/>
          </a:ln>
          <a:effectLst>
            <a:outerShdw blurRad="57150" dist="19050" dir="5400000" algn="bl" rotWithShape="0">
              <a:srgbClr val="000000">
                <a:alpha val="20000"/>
              </a:srgbClr>
            </a:outerShdw>
          </a:effectLst>
        </p:spPr>
      </p:pic>
      <p:sp>
        <p:nvSpPr>
          <p:cNvPr id="104" name="Google Shape;104;p16"/>
          <p:cNvSpPr txBox="1"/>
          <p:nvPr/>
        </p:nvSpPr>
        <p:spPr>
          <a:xfrm>
            <a:off x="7447200" y="4681728"/>
            <a:ext cx="1696800" cy="354300"/>
          </a:xfrm>
          <a:prstGeom prst="rect">
            <a:avLst/>
          </a:prstGeom>
          <a:noFill/>
          <a:ln>
            <a:noFill/>
          </a:ln>
          <a:effectLst>
            <a:outerShdw blurRad="57150" dist="19050" dir="5400000" algn="bl" rotWithShape="0">
              <a:srgbClr val="000000">
                <a:alpha val="2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1000" i="1">
                <a:solidFill>
                  <a:srgbClr val="85D3F8"/>
                </a:solidFill>
              </a:rPr>
              <a:t>Private and Confidential</a:t>
            </a:r>
            <a:endParaRPr sz="1000" i="1">
              <a:solidFill>
                <a:srgbClr val="85D3F8"/>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08"/>
        <p:cNvGrpSpPr/>
        <p:nvPr/>
      </p:nvGrpSpPr>
      <p:grpSpPr>
        <a:xfrm>
          <a:off x="0" y="0"/>
          <a:ext cx="0" cy="0"/>
          <a:chOff x="0" y="0"/>
          <a:chExt cx="0" cy="0"/>
        </a:xfrm>
      </p:grpSpPr>
      <p:pic>
        <p:nvPicPr>
          <p:cNvPr id="109" name="Google Shape;109;p17"/>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110" name="Google Shape;110;p17"/>
          <p:cNvPicPr preferRelativeResize="0"/>
          <p:nvPr/>
        </p:nvPicPr>
        <p:blipFill rotWithShape="1">
          <a:blip r:embed="rId4">
            <a:alphaModFix/>
          </a:blip>
          <a:srcRect t="10224" b="13584"/>
          <a:stretch/>
        </p:blipFill>
        <p:spPr>
          <a:xfrm>
            <a:off x="475488" y="246888"/>
            <a:ext cx="1171775" cy="892800"/>
          </a:xfrm>
          <a:prstGeom prst="rect">
            <a:avLst/>
          </a:prstGeom>
          <a:noFill/>
          <a:ln>
            <a:noFill/>
          </a:ln>
        </p:spPr>
      </p:pic>
      <p:sp>
        <p:nvSpPr>
          <p:cNvPr id="111" name="Google Shape;111;p17"/>
          <p:cNvSpPr txBox="1"/>
          <p:nvPr/>
        </p:nvSpPr>
        <p:spPr>
          <a:xfrm>
            <a:off x="5689250" y="242400"/>
            <a:ext cx="3364200" cy="40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85D3F8"/>
                </a:solidFill>
              </a:rPr>
              <a:t>DoD Acquisition Life Cycle </a:t>
            </a:r>
            <a:endParaRPr sz="1800" b="1">
              <a:solidFill>
                <a:srgbClr val="85D3F8"/>
              </a:solidFill>
            </a:endParaRPr>
          </a:p>
        </p:txBody>
      </p:sp>
      <p:sp>
        <p:nvSpPr>
          <p:cNvPr id="112" name="Google Shape;112;p17"/>
          <p:cNvSpPr txBox="1"/>
          <p:nvPr/>
        </p:nvSpPr>
        <p:spPr>
          <a:xfrm>
            <a:off x="7447200" y="4681728"/>
            <a:ext cx="1696800" cy="35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i="1">
                <a:solidFill>
                  <a:srgbClr val="85D3F8"/>
                </a:solidFill>
              </a:rPr>
              <a:t>Private and Confidential</a:t>
            </a:r>
            <a:endParaRPr sz="1000" i="1">
              <a:solidFill>
                <a:srgbClr val="85D3F8"/>
              </a:solidFill>
            </a:endParaRPr>
          </a:p>
        </p:txBody>
      </p:sp>
      <p:sp>
        <p:nvSpPr>
          <p:cNvPr id="113" name="Google Shape;113;p17"/>
          <p:cNvSpPr/>
          <p:nvPr/>
        </p:nvSpPr>
        <p:spPr>
          <a:xfrm>
            <a:off x="4010236" y="1233306"/>
            <a:ext cx="1132800" cy="719100"/>
          </a:xfrm>
          <a:prstGeom prst="rect">
            <a:avLst/>
          </a:prstGeom>
          <a:solidFill>
            <a:srgbClr val="85D3F8"/>
          </a:solidFill>
          <a:ln w="9525" cap="flat" cmpd="sng">
            <a:solidFill>
              <a:schemeClr val="dk2"/>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000" b="1"/>
              <a:t>Engineering &amp; Manufacturing Development</a:t>
            </a:r>
            <a:endParaRPr sz="1000" b="1"/>
          </a:p>
          <a:p>
            <a:pPr marL="0" lvl="0" indent="0" algn="ctr" rtl="0">
              <a:spcBef>
                <a:spcPts val="0"/>
              </a:spcBef>
              <a:spcAft>
                <a:spcPts val="0"/>
              </a:spcAft>
              <a:buNone/>
            </a:pPr>
            <a:r>
              <a:rPr lang="en" sz="1000" b="1"/>
              <a:t>(EMD)</a:t>
            </a:r>
            <a:endParaRPr sz="1000" b="1"/>
          </a:p>
        </p:txBody>
      </p:sp>
      <p:sp>
        <p:nvSpPr>
          <p:cNvPr id="114" name="Google Shape;114;p17"/>
          <p:cNvSpPr/>
          <p:nvPr/>
        </p:nvSpPr>
        <p:spPr>
          <a:xfrm>
            <a:off x="2893350" y="1233306"/>
            <a:ext cx="1132800" cy="719100"/>
          </a:xfrm>
          <a:prstGeom prst="rect">
            <a:avLst/>
          </a:prstGeom>
          <a:solidFill>
            <a:srgbClr val="85D3F8"/>
          </a:solidFill>
          <a:ln w="9525" cap="flat" cmpd="sng">
            <a:solidFill>
              <a:schemeClr val="dk2"/>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000" b="1"/>
              <a:t>Technology Maturation &amp; Risk Reduction</a:t>
            </a:r>
            <a:endParaRPr sz="1000" b="1"/>
          </a:p>
          <a:p>
            <a:pPr marL="0" lvl="0" indent="0" algn="ctr" rtl="0">
              <a:spcBef>
                <a:spcPts val="0"/>
              </a:spcBef>
              <a:spcAft>
                <a:spcPts val="0"/>
              </a:spcAft>
              <a:buNone/>
            </a:pPr>
            <a:r>
              <a:rPr lang="en" sz="1000" b="1"/>
              <a:t>(TMRR)</a:t>
            </a:r>
            <a:endParaRPr sz="1000" b="1"/>
          </a:p>
        </p:txBody>
      </p:sp>
      <p:sp>
        <p:nvSpPr>
          <p:cNvPr id="115" name="Google Shape;115;p17"/>
          <p:cNvSpPr/>
          <p:nvPr/>
        </p:nvSpPr>
        <p:spPr>
          <a:xfrm>
            <a:off x="1760550" y="1233306"/>
            <a:ext cx="1132800" cy="719100"/>
          </a:xfrm>
          <a:prstGeom prst="rect">
            <a:avLst/>
          </a:prstGeom>
          <a:solidFill>
            <a:srgbClr val="85D3F8"/>
          </a:solidFill>
          <a:ln w="9525" cap="flat" cmpd="sng">
            <a:solidFill>
              <a:schemeClr val="dk2"/>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000" b="1"/>
              <a:t>Material Solutions Analysis (MSA)</a:t>
            </a:r>
            <a:endParaRPr sz="1000" b="1"/>
          </a:p>
        </p:txBody>
      </p:sp>
      <p:sp>
        <p:nvSpPr>
          <p:cNvPr id="116" name="Google Shape;116;p17"/>
          <p:cNvSpPr/>
          <p:nvPr/>
        </p:nvSpPr>
        <p:spPr>
          <a:xfrm>
            <a:off x="5125804" y="1233306"/>
            <a:ext cx="1132800" cy="719100"/>
          </a:xfrm>
          <a:prstGeom prst="rect">
            <a:avLst/>
          </a:prstGeom>
          <a:solidFill>
            <a:srgbClr val="85D3F8"/>
          </a:solidFill>
          <a:ln w="9525" cap="flat" cmpd="sng">
            <a:solidFill>
              <a:schemeClr val="dk2"/>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000" b="1"/>
              <a:t>Production &amp; Deployment </a:t>
            </a:r>
            <a:endParaRPr sz="1000" b="1"/>
          </a:p>
          <a:p>
            <a:pPr marL="0" lvl="0" indent="0" algn="ctr" rtl="0">
              <a:spcBef>
                <a:spcPts val="0"/>
              </a:spcBef>
              <a:spcAft>
                <a:spcPts val="0"/>
              </a:spcAft>
              <a:buNone/>
            </a:pPr>
            <a:r>
              <a:rPr lang="en" sz="1000" b="1"/>
              <a:t>(P&amp;D)</a:t>
            </a:r>
            <a:endParaRPr sz="1000" b="1"/>
          </a:p>
        </p:txBody>
      </p:sp>
      <p:sp>
        <p:nvSpPr>
          <p:cNvPr id="117" name="Google Shape;117;p17"/>
          <p:cNvSpPr/>
          <p:nvPr/>
        </p:nvSpPr>
        <p:spPr>
          <a:xfrm>
            <a:off x="6241372" y="1233306"/>
            <a:ext cx="1132800" cy="719100"/>
          </a:xfrm>
          <a:prstGeom prst="rect">
            <a:avLst/>
          </a:prstGeom>
          <a:solidFill>
            <a:srgbClr val="85D3F8"/>
          </a:solidFill>
          <a:ln w="9525" cap="flat" cmpd="sng">
            <a:solidFill>
              <a:schemeClr val="dk2"/>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000" b="1"/>
              <a:t>Operations &amp; Support </a:t>
            </a:r>
            <a:endParaRPr sz="1000" b="1"/>
          </a:p>
          <a:p>
            <a:pPr marL="0" lvl="0" indent="0" algn="ctr" rtl="0">
              <a:spcBef>
                <a:spcPts val="0"/>
              </a:spcBef>
              <a:spcAft>
                <a:spcPts val="0"/>
              </a:spcAft>
              <a:buNone/>
            </a:pPr>
            <a:r>
              <a:rPr lang="en" sz="1000" b="1"/>
              <a:t>(O&amp;S)</a:t>
            </a:r>
            <a:endParaRPr sz="1000" b="1"/>
          </a:p>
        </p:txBody>
      </p:sp>
      <p:sp>
        <p:nvSpPr>
          <p:cNvPr id="118" name="Google Shape;118;p17"/>
          <p:cNvSpPr txBox="1"/>
          <p:nvPr/>
        </p:nvSpPr>
        <p:spPr>
          <a:xfrm>
            <a:off x="2069713" y="2034650"/>
            <a:ext cx="1661400" cy="272100"/>
          </a:xfrm>
          <a:prstGeom prst="rect">
            <a:avLst/>
          </a:prstGeom>
          <a:noFill/>
          <a:ln>
            <a:noFill/>
          </a:ln>
          <a:effectLst>
            <a:outerShdw blurRad="57150" dist="19050" dir="5400000" algn="bl" rotWithShape="0">
              <a:srgbClr val="000000">
                <a:alpha val="2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1000" b="1">
                <a:solidFill>
                  <a:schemeClr val="lt1"/>
                </a:solidFill>
              </a:rPr>
              <a:t>Pre- System Acquisition</a:t>
            </a:r>
            <a:endParaRPr sz="1000" b="1">
              <a:solidFill>
                <a:schemeClr val="lt1"/>
              </a:solidFill>
            </a:endParaRPr>
          </a:p>
          <a:p>
            <a:pPr marL="0" lvl="0" indent="0" algn="ctr" rtl="0">
              <a:spcBef>
                <a:spcPts val="0"/>
              </a:spcBef>
              <a:spcAft>
                <a:spcPts val="0"/>
              </a:spcAft>
              <a:buNone/>
            </a:pPr>
            <a:endParaRPr sz="1000">
              <a:solidFill>
                <a:schemeClr val="dk2"/>
              </a:solidFill>
            </a:endParaRPr>
          </a:p>
        </p:txBody>
      </p:sp>
      <p:sp>
        <p:nvSpPr>
          <p:cNvPr id="119" name="Google Shape;119;p17"/>
          <p:cNvSpPr txBox="1"/>
          <p:nvPr/>
        </p:nvSpPr>
        <p:spPr>
          <a:xfrm>
            <a:off x="4320362" y="2034650"/>
            <a:ext cx="1404900" cy="272100"/>
          </a:xfrm>
          <a:prstGeom prst="rect">
            <a:avLst/>
          </a:prstGeom>
          <a:noFill/>
          <a:ln>
            <a:noFill/>
          </a:ln>
          <a:effectLst>
            <a:outerShdw blurRad="57150" dist="19050" dir="5400000" algn="bl" rotWithShape="0">
              <a:srgbClr val="000000">
                <a:alpha val="2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1000" b="1">
                <a:solidFill>
                  <a:schemeClr val="lt1"/>
                </a:solidFill>
              </a:rPr>
              <a:t>System Acquisition</a:t>
            </a:r>
            <a:endParaRPr sz="1000" b="1">
              <a:solidFill>
                <a:schemeClr val="lt1"/>
              </a:solidFill>
            </a:endParaRPr>
          </a:p>
          <a:p>
            <a:pPr marL="0" lvl="0" indent="0" algn="ctr" rtl="0">
              <a:spcBef>
                <a:spcPts val="0"/>
              </a:spcBef>
              <a:spcAft>
                <a:spcPts val="0"/>
              </a:spcAft>
              <a:buNone/>
            </a:pPr>
            <a:endParaRPr sz="1000">
              <a:solidFill>
                <a:schemeClr val="dk2"/>
              </a:solidFill>
            </a:endParaRPr>
          </a:p>
        </p:txBody>
      </p:sp>
      <p:sp>
        <p:nvSpPr>
          <p:cNvPr id="120" name="Google Shape;120;p17"/>
          <p:cNvSpPr txBox="1"/>
          <p:nvPr/>
        </p:nvSpPr>
        <p:spPr>
          <a:xfrm>
            <a:off x="6314524" y="2034656"/>
            <a:ext cx="961800" cy="272100"/>
          </a:xfrm>
          <a:prstGeom prst="rect">
            <a:avLst/>
          </a:prstGeom>
          <a:noFill/>
          <a:ln>
            <a:noFill/>
          </a:ln>
          <a:effectLst>
            <a:outerShdw blurRad="57150" dist="19050" dir="5400000" algn="bl" rotWithShape="0">
              <a:srgbClr val="000000">
                <a:alpha val="2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1000" b="1">
                <a:solidFill>
                  <a:schemeClr val="lt1"/>
                </a:solidFill>
              </a:rPr>
              <a:t>Sustainment</a:t>
            </a:r>
            <a:endParaRPr sz="1000" b="1">
              <a:solidFill>
                <a:schemeClr val="lt1"/>
              </a:solidFill>
            </a:endParaRPr>
          </a:p>
          <a:p>
            <a:pPr marL="0" lvl="0" indent="0" algn="ctr" rtl="0">
              <a:spcBef>
                <a:spcPts val="0"/>
              </a:spcBef>
              <a:spcAft>
                <a:spcPts val="0"/>
              </a:spcAft>
              <a:buNone/>
            </a:pPr>
            <a:endParaRPr sz="1000">
              <a:solidFill>
                <a:schemeClr val="lt1"/>
              </a:solidFill>
            </a:endParaRPr>
          </a:p>
        </p:txBody>
      </p:sp>
      <p:sp>
        <p:nvSpPr>
          <p:cNvPr id="121" name="Google Shape;121;p17"/>
          <p:cNvSpPr/>
          <p:nvPr/>
        </p:nvSpPr>
        <p:spPr>
          <a:xfrm>
            <a:off x="1760563" y="2687725"/>
            <a:ext cx="5613600" cy="1645800"/>
          </a:xfrm>
          <a:prstGeom prst="rect">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sz="1000"/>
          </a:p>
        </p:txBody>
      </p:sp>
      <p:sp>
        <p:nvSpPr>
          <p:cNvPr id="122" name="Google Shape;122;p17"/>
          <p:cNvSpPr/>
          <p:nvPr/>
        </p:nvSpPr>
        <p:spPr>
          <a:xfrm>
            <a:off x="1760688" y="2507000"/>
            <a:ext cx="5613600" cy="272100"/>
          </a:xfrm>
          <a:prstGeom prst="rect">
            <a:avLst/>
          </a:prstGeom>
          <a:solidFill>
            <a:schemeClr val="dk1"/>
          </a:solidFill>
          <a:ln w="9525" cap="flat" cmpd="sng">
            <a:solidFill>
              <a:schemeClr val="dk2"/>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lt1"/>
                </a:solidFill>
              </a:rPr>
              <a:t>Phase Objectives</a:t>
            </a:r>
            <a:endParaRPr sz="1200" b="1">
              <a:solidFill>
                <a:schemeClr val="lt1"/>
              </a:solidFill>
            </a:endParaRPr>
          </a:p>
        </p:txBody>
      </p:sp>
      <p:sp>
        <p:nvSpPr>
          <p:cNvPr id="123" name="Google Shape;123;p17"/>
          <p:cNvSpPr txBox="1"/>
          <p:nvPr/>
        </p:nvSpPr>
        <p:spPr>
          <a:xfrm>
            <a:off x="1769838" y="2809650"/>
            <a:ext cx="5613600" cy="1576800"/>
          </a:xfrm>
          <a:prstGeom prst="rect">
            <a:avLst/>
          </a:prstGeom>
          <a:noFill/>
          <a:ln>
            <a:noFill/>
          </a:ln>
          <a:effectLst>
            <a:outerShdw blurRad="57150" dist="19050" dir="5400000" algn="bl" rotWithShape="0">
              <a:srgbClr val="000000">
                <a:alpha val="20000"/>
              </a:srgbClr>
            </a:outerShdw>
          </a:effectLst>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700" b="1" i="1">
                <a:solidFill>
                  <a:schemeClr val="dk1"/>
                </a:solidFill>
              </a:rPr>
              <a:t>MSA: Conduct analysis and other activities needed to choose the concept for the product that will be acquired</a:t>
            </a:r>
            <a:endParaRPr sz="700" b="1" i="1">
              <a:solidFill>
                <a:schemeClr val="dk1"/>
              </a:solidFill>
            </a:endParaRPr>
          </a:p>
          <a:p>
            <a:pPr marL="0" lvl="0" indent="0" algn="l" rtl="0">
              <a:spcBef>
                <a:spcPts val="0"/>
              </a:spcBef>
              <a:spcAft>
                <a:spcPts val="0"/>
              </a:spcAft>
              <a:buClr>
                <a:schemeClr val="dk1"/>
              </a:buClr>
              <a:buSzPts val="1100"/>
              <a:buFont typeface="Arial"/>
              <a:buNone/>
            </a:pPr>
            <a:endParaRPr sz="700" b="1" i="1">
              <a:solidFill>
                <a:schemeClr val="dk1"/>
              </a:solidFill>
            </a:endParaRPr>
          </a:p>
          <a:p>
            <a:pPr marL="0" lvl="0" indent="0" algn="l" rtl="0">
              <a:spcBef>
                <a:spcPts val="0"/>
              </a:spcBef>
              <a:spcAft>
                <a:spcPts val="0"/>
              </a:spcAft>
              <a:buClr>
                <a:schemeClr val="dk1"/>
              </a:buClr>
              <a:buSzPts val="1100"/>
              <a:buFont typeface="Arial"/>
              <a:buNone/>
            </a:pPr>
            <a:r>
              <a:rPr lang="en" sz="700" b="1" i="1">
                <a:solidFill>
                  <a:schemeClr val="dk1"/>
                </a:solidFill>
              </a:rPr>
              <a:t>TMRR: Reduce technology, engineering, integration, and life-cycle cost risk to the point where a decision to enter EMD can be made with confidence</a:t>
            </a:r>
            <a:endParaRPr sz="700" b="1" i="1">
              <a:solidFill>
                <a:schemeClr val="dk1"/>
              </a:solidFill>
            </a:endParaRPr>
          </a:p>
          <a:p>
            <a:pPr marL="0" lvl="0" indent="0" algn="l" rtl="0">
              <a:spcBef>
                <a:spcPts val="0"/>
              </a:spcBef>
              <a:spcAft>
                <a:spcPts val="0"/>
              </a:spcAft>
              <a:buClr>
                <a:schemeClr val="dk1"/>
              </a:buClr>
              <a:buSzPts val="1100"/>
              <a:buFont typeface="Arial"/>
              <a:buNone/>
            </a:pPr>
            <a:endParaRPr sz="700" b="1" i="1">
              <a:solidFill>
                <a:schemeClr val="dk1"/>
              </a:solidFill>
            </a:endParaRPr>
          </a:p>
          <a:p>
            <a:pPr marL="0" lvl="0" indent="0" algn="l" rtl="0">
              <a:spcBef>
                <a:spcPts val="0"/>
              </a:spcBef>
              <a:spcAft>
                <a:spcPts val="0"/>
              </a:spcAft>
              <a:buClr>
                <a:schemeClr val="dk1"/>
              </a:buClr>
              <a:buSzPts val="1100"/>
              <a:buFont typeface="Arial"/>
              <a:buNone/>
            </a:pPr>
            <a:r>
              <a:rPr lang="en" sz="700" b="1" i="1">
                <a:solidFill>
                  <a:schemeClr val="dk1"/>
                </a:solidFill>
              </a:rPr>
              <a:t>EMD: Achieve Initial Operational Capability (IOC) and demonstrate an affordable, supportable, interoperable, and producible system in its intended environment </a:t>
            </a:r>
            <a:endParaRPr sz="700" b="1" i="1">
              <a:solidFill>
                <a:schemeClr val="dk1"/>
              </a:solidFill>
            </a:endParaRPr>
          </a:p>
          <a:p>
            <a:pPr marL="0" lvl="0" indent="0" algn="l" rtl="0">
              <a:spcBef>
                <a:spcPts val="0"/>
              </a:spcBef>
              <a:spcAft>
                <a:spcPts val="0"/>
              </a:spcAft>
              <a:buClr>
                <a:schemeClr val="dk1"/>
              </a:buClr>
              <a:buSzPts val="1100"/>
              <a:buFont typeface="Arial"/>
              <a:buNone/>
            </a:pPr>
            <a:endParaRPr sz="700" b="1" i="1">
              <a:solidFill>
                <a:schemeClr val="dk1"/>
              </a:solidFill>
            </a:endParaRPr>
          </a:p>
          <a:p>
            <a:pPr marL="0" lvl="0" indent="0" algn="l" rtl="0">
              <a:spcBef>
                <a:spcPts val="0"/>
              </a:spcBef>
              <a:spcAft>
                <a:spcPts val="0"/>
              </a:spcAft>
              <a:buClr>
                <a:schemeClr val="dk1"/>
              </a:buClr>
              <a:buSzPts val="1100"/>
              <a:buFont typeface="Arial"/>
              <a:buNone/>
            </a:pPr>
            <a:r>
              <a:rPr lang="en" sz="700" b="1" i="1">
                <a:solidFill>
                  <a:schemeClr val="dk1"/>
                </a:solidFill>
              </a:rPr>
              <a:t>P&amp;D: Achieve Full Operational Capability (FOC) that satisfies the mission needs</a:t>
            </a:r>
            <a:endParaRPr sz="700" b="1" i="1">
              <a:solidFill>
                <a:schemeClr val="dk1"/>
              </a:solidFill>
            </a:endParaRPr>
          </a:p>
          <a:p>
            <a:pPr marL="0" lvl="0" indent="0" algn="l" rtl="0">
              <a:spcBef>
                <a:spcPts val="0"/>
              </a:spcBef>
              <a:spcAft>
                <a:spcPts val="0"/>
              </a:spcAft>
              <a:buNone/>
            </a:pPr>
            <a:endParaRPr sz="700" b="1" i="1">
              <a:solidFill>
                <a:schemeClr val="dk1"/>
              </a:solidFill>
            </a:endParaRPr>
          </a:p>
          <a:p>
            <a:pPr marL="0" lvl="0" indent="0" algn="l" rtl="0">
              <a:spcBef>
                <a:spcPts val="0"/>
              </a:spcBef>
              <a:spcAft>
                <a:spcPts val="0"/>
              </a:spcAft>
              <a:buClr>
                <a:schemeClr val="dk1"/>
              </a:buClr>
              <a:buSzPts val="1100"/>
              <a:buFont typeface="Arial"/>
              <a:buNone/>
            </a:pPr>
            <a:r>
              <a:rPr lang="en" sz="700" b="1" i="1">
                <a:solidFill>
                  <a:schemeClr val="dk1"/>
                </a:solidFill>
              </a:rPr>
              <a:t>O&amp;S: Execute the product support strategy, satisfy material readiness and operational support performance requirements, and sustain the system over its life cycle </a:t>
            </a:r>
            <a:endParaRPr sz="700" b="1">
              <a:solidFill>
                <a:srgbClr val="85D3F8"/>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7"/>
        <p:cNvGrpSpPr/>
        <p:nvPr/>
      </p:nvGrpSpPr>
      <p:grpSpPr>
        <a:xfrm>
          <a:off x="0" y="0"/>
          <a:ext cx="0" cy="0"/>
          <a:chOff x="0" y="0"/>
          <a:chExt cx="0" cy="0"/>
        </a:xfrm>
      </p:grpSpPr>
      <p:pic>
        <p:nvPicPr>
          <p:cNvPr id="128" name="Google Shape;128;p18"/>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129" name="Google Shape;129;p18"/>
          <p:cNvPicPr preferRelativeResize="0"/>
          <p:nvPr/>
        </p:nvPicPr>
        <p:blipFill rotWithShape="1">
          <a:blip r:embed="rId4">
            <a:alphaModFix/>
          </a:blip>
          <a:srcRect t="10224" b="13584"/>
          <a:stretch/>
        </p:blipFill>
        <p:spPr>
          <a:xfrm>
            <a:off x="475488" y="246888"/>
            <a:ext cx="1171775" cy="892800"/>
          </a:xfrm>
          <a:prstGeom prst="rect">
            <a:avLst/>
          </a:prstGeom>
          <a:noFill/>
          <a:ln>
            <a:noFill/>
          </a:ln>
          <a:effectLst>
            <a:outerShdw blurRad="57150" dist="19050" dir="5400000" algn="bl" rotWithShape="0">
              <a:srgbClr val="000000">
                <a:alpha val="20000"/>
              </a:srgbClr>
            </a:outerShdw>
          </a:effectLst>
        </p:spPr>
      </p:pic>
      <p:sp>
        <p:nvSpPr>
          <p:cNvPr id="130" name="Google Shape;130;p18"/>
          <p:cNvSpPr txBox="1"/>
          <p:nvPr/>
        </p:nvSpPr>
        <p:spPr>
          <a:xfrm>
            <a:off x="6870425" y="242400"/>
            <a:ext cx="2182800" cy="483900"/>
          </a:xfrm>
          <a:prstGeom prst="rect">
            <a:avLst/>
          </a:prstGeom>
          <a:noFill/>
          <a:ln>
            <a:noFill/>
          </a:ln>
          <a:effectLst>
            <a:outerShdw blurRad="57150" dist="19050" dir="5400000" algn="bl" rotWithShape="0">
              <a:srgbClr val="000000">
                <a:alpha val="2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85D3F8"/>
                </a:solidFill>
              </a:rPr>
              <a:t>Past Performance</a:t>
            </a:r>
            <a:endParaRPr sz="1800" b="1">
              <a:solidFill>
                <a:srgbClr val="85D3F8"/>
              </a:solidFill>
            </a:endParaRPr>
          </a:p>
        </p:txBody>
      </p:sp>
      <p:sp>
        <p:nvSpPr>
          <p:cNvPr id="131" name="Google Shape;131;p18"/>
          <p:cNvSpPr txBox="1"/>
          <p:nvPr/>
        </p:nvSpPr>
        <p:spPr>
          <a:xfrm>
            <a:off x="7447200" y="4681728"/>
            <a:ext cx="1696800" cy="354300"/>
          </a:xfrm>
          <a:prstGeom prst="rect">
            <a:avLst/>
          </a:prstGeom>
          <a:noFill/>
          <a:ln>
            <a:noFill/>
          </a:ln>
          <a:effectLst>
            <a:outerShdw blurRad="57150" dist="19050" dir="5400000" algn="bl" rotWithShape="0">
              <a:srgbClr val="000000">
                <a:alpha val="2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1000" i="1">
                <a:solidFill>
                  <a:srgbClr val="85D3F8"/>
                </a:solidFill>
              </a:rPr>
              <a:t>Private and Confidential</a:t>
            </a:r>
            <a:endParaRPr sz="1000" i="1">
              <a:solidFill>
                <a:srgbClr val="85D3F8"/>
              </a:solidFill>
            </a:endParaRPr>
          </a:p>
        </p:txBody>
      </p:sp>
      <p:sp>
        <p:nvSpPr>
          <p:cNvPr id="132" name="Google Shape;132;p18"/>
          <p:cNvSpPr/>
          <p:nvPr/>
        </p:nvSpPr>
        <p:spPr>
          <a:xfrm>
            <a:off x="376636" y="3595816"/>
            <a:ext cx="1132800" cy="719100"/>
          </a:xfrm>
          <a:prstGeom prst="rect">
            <a:avLst/>
          </a:prstGeom>
          <a:solidFill>
            <a:srgbClr val="85D3F8"/>
          </a:solidFill>
          <a:ln w="9525" cap="flat" cmpd="sng">
            <a:solidFill>
              <a:schemeClr val="dk2"/>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000" b="1"/>
              <a:t>Engineering &amp; Manufacturing Development</a:t>
            </a:r>
            <a:endParaRPr sz="1000" b="1"/>
          </a:p>
          <a:p>
            <a:pPr marL="0" lvl="0" indent="0" algn="ctr" rtl="0">
              <a:spcBef>
                <a:spcPts val="0"/>
              </a:spcBef>
              <a:spcAft>
                <a:spcPts val="0"/>
              </a:spcAft>
              <a:buNone/>
            </a:pPr>
            <a:r>
              <a:rPr lang="en" sz="1000" b="1"/>
              <a:t>(EMD)</a:t>
            </a:r>
            <a:endParaRPr sz="1000" b="1"/>
          </a:p>
        </p:txBody>
      </p:sp>
      <p:sp>
        <p:nvSpPr>
          <p:cNvPr id="133" name="Google Shape;133;p18"/>
          <p:cNvSpPr/>
          <p:nvPr/>
        </p:nvSpPr>
        <p:spPr>
          <a:xfrm>
            <a:off x="376625" y="2590544"/>
            <a:ext cx="1132800" cy="719100"/>
          </a:xfrm>
          <a:prstGeom prst="rect">
            <a:avLst/>
          </a:prstGeom>
          <a:solidFill>
            <a:srgbClr val="85D3F8"/>
          </a:solidFill>
          <a:ln w="9525" cap="flat" cmpd="sng">
            <a:solidFill>
              <a:schemeClr val="dk2"/>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000" b="1"/>
              <a:t>Technology Maturation &amp; Risk Reduction</a:t>
            </a:r>
            <a:endParaRPr sz="1000" b="1"/>
          </a:p>
          <a:p>
            <a:pPr marL="0" lvl="0" indent="0" algn="ctr" rtl="0">
              <a:spcBef>
                <a:spcPts val="0"/>
              </a:spcBef>
              <a:spcAft>
                <a:spcPts val="0"/>
              </a:spcAft>
              <a:buNone/>
            </a:pPr>
            <a:r>
              <a:rPr lang="en" sz="1000" b="1"/>
              <a:t>(TMRR)</a:t>
            </a:r>
            <a:endParaRPr sz="1000" b="1"/>
          </a:p>
        </p:txBody>
      </p:sp>
      <p:sp>
        <p:nvSpPr>
          <p:cNvPr id="134" name="Google Shape;134;p18"/>
          <p:cNvSpPr/>
          <p:nvPr/>
        </p:nvSpPr>
        <p:spPr>
          <a:xfrm>
            <a:off x="376625" y="1572431"/>
            <a:ext cx="1132800" cy="719100"/>
          </a:xfrm>
          <a:prstGeom prst="rect">
            <a:avLst/>
          </a:prstGeom>
          <a:solidFill>
            <a:srgbClr val="85D3F8"/>
          </a:solidFill>
          <a:ln w="9525" cap="flat" cmpd="sng">
            <a:solidFill>
              <a:schemeClr val="dk2"/>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000" b="1"/>
              <a:t>Material Solutions Analysis (MSA)</a:t>
            </a:r>
            <a:endParaRPr sz="1000" b="1"/>
          </a:p>
        </p:txBody>
      </p:sp>
      <p:sp>
        <p:nvSpPr>
          <p:cNvPr id="135" name="Google Shape;135;p18"/>
          <p:cNvSpPr/>
          <p:nvPr/>
        </p:nvSpPr>
        <p:spPr>
          <a:xfrm>
            <a:off x="4565504" y="1582493"/>
            <a:ext cx="1132800" cy="719100"/>
          </a:xfrm>
          <a:prstGeom prst="rect">
            <a:avLst/>
          </a:prstGeom>
          <a:solidFill>
            <a:srgbClr val="85D3F8"/>
          </a:solidFill>
          <a:ln w="9525" cap="flat" cmpd="sng">
            <a:solidFill>
              <a:schemeClr val="dk2"/>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000" b="1"/>
              <a:t>Production &amp; Deployment </a:t>
            </a:r>
            <a:endParaRPr sz="1000" b="1"/>
          </a:p>
          <a:p>
            <a:pPr marL="0" lvl="0" indent="0" algn="ctr" rtl="0">
              <a:spcBef>
                <a:spcPts val="0"/>
              </a:spcBef>
              <a:spcAft>
                <a:spcPts val="0"/>
              </a:spcAft>
              <a:buNone/>
            </a:pPr>
            <a:r>
              <a:rPr lang="en" sz="1000" b="1"/>
              <a:t>(P&amp;D)</a:t>
            </a:r>
            <a:endParaRPr sz="1000" b="1"/>
          </a:p>
        </p:txBody>
      </p:sp>
      <p:sp>
        <p:nvSpPr>
          <p:cNvPr id="136" name="Google Shape;136;p18"/>
          <p:cNvSpPr/>
          <p:nvPr/>
        </p:nvSpPr>
        <p:spPr>
          <a:xfrm>
            <a:off x="4565497" y="2590544"/>
            <a:ext cx="1132800" cy="719100"/>
          </a:xfrm>
          <a:prstGeom prst="rect">
            <a:avLst/>
          </a:prstGeom>
          <a:solidFill>
            <a:srgbClr val="85D3F8"/>
          </a:solidFill>
          <a:ln w="9525" cap="flat" cmpd="sng">
            <a:solidFill>
              <a:schemeClr val="dk2"/>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000" b="1"/>
              <a:t>Operations &amp; Support </a:t>
            </a:r>
            <a:endParaRPr sz="1000" b="1"/>
          </a:p>
          <a:p>
            <a:pPr marL="0" lvl="0" indent="0" algn="ctr" rtl="0">
              <a:spcBef>
                <a:spcPts val="0"/>
              </a:spcBef>
              <a:spcAft>
                <a:spcPts val="0"/>
              </a:spcAft>
              <a:buNone/>
            </a:pPr>
            <a:r>
              <a:rPr lang="en" sz="1000" b="1"/>
              <a:t>(O&amp;S)</a:t>
            </a:r>
            <a:endParaRPr sz="1000" b="1"/>
          </a:p>
        </p:txBody>
      </p:sp>
      <p:sp>
        <p:nvSpPr>
          <p:cNvPr id="137" name="Google Shape;137;p18"/>
          <p:cNvSpPr txBox="1"/>
          <p:nvPr/>
        </p:nvSpPr>
        <p:spPr>
          <a:xfrm>
            <a:off x="1668125" y="1626000"/>
            <a:ext cx="2817900" cy="612000"/>
          </a:xfrm>
          <a:prstGeom prst="rect">
            <a:avLst/>
          </a:prstGeom>
          <a:noFill/>
          <a:ln>
            <a:noFill/>
          </a:ln>
          <a:effectLst>
            <a:outerShdw blurRad="57150" dist="19050" dir="5400000" algn="bl" rotWithShape="0">
              <a:srgbClr val="000000">
                <a:alpha val="2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chemeClr val="lt1"/>
                </a:solidFill>
              </a:rPr>
              <a:t>Avastar and Datafeel: </a:t>
            </a:r>
            <a:endParaRPr sz="1000" b="1">
              <a:solidFill>
                <a:schemeClr val="lt1"/>
              </a:solidFill>
            </a:endParaRPr>
          </a:p>
          <a:p>
            <a:pPr marL="0" lvl="0" indent="0" algn="l" rtl="0">
              <a:lnSpc>
                <a:spcPct val="25000"/>
              </a:lnSpc>
              <a:spcBef>
                <a:spcPts val="0"/>
              </a:spcBef>
              <a:spcAft>
                <a:spcPts val="0"/>
              </a:spcAft>
              <a:buNone/>
            </a:pPr>
            <a:endParaRPr sz="1000" b="1">
              <a:solidFill>
                <a:schemeClr val="lt1"/>
              </a:solidFill>
            </a:endParaRPr>
          </a:p>
          <a:p>
            <a:pPr marL="0" lvl="0" indent="0" algn="l" rtl="0">
              <a:spcBef>
                <a:spcPts val="0"/>
              </a:spcBef>
              <a:spcAft>
                <a:spcPts val="0"/>
              </a:spcAft>
              <a:buNone/>
            </a:pPr>
            <a:r>
              <a:rPr lang="en" sz="1000" b="1">
                <a:solidFill>
                  <a:schemeClr val="lt1"/>
                </a:solidFill>
              </a:rPr>
              <a:t>Conducted an analysis of their patent</a:t>
            </a:r>
            <a:endParaRPr sz="1000" b="1">
              <a:solidFill>
                <a:schemeClr val="lt1"/>
              </a:solidFill>
            </a:endParaRPr>
          </a:p>
        </p:txBody>
      </p:sp>
      <p:sp>
        <p:nvSpPr>
          <p:cNvPr id="138" name="Google Shape;138;p18"/>
          <p:cNvSpPr txBox="1"/>
          <p:nvPr/>
        </p:nvSpPr>
        <p:spPr>
          <a:xfrm>
            <a:off x="1670825" y="2535125"/>
            <a:ext cx="2894700" cy="937800"/>
          </a:xfrm>
          <a:prstGeom prst="rect">
            <a:avLst/>
          </a:prstGeom>
          <a:noFill/>
          <a:ln>
            <a:noFill/>
          </a:ln>
          <a:effectLst>
            <a:outerShdw blurRad="57150" dist="19050" dir="5400000" algn="bl" rotWithShape="0">
              <a:srgbClr val="000000">
                <a:alpha val="2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chemeClr val="lt1"/>
                </a:solidFill>
              </a:rPr>
              <a:t>Dotcom:</a:t>
            </a:r>
            <a:endParaRPr sz="1000" b="1">
              <a:solidFill>
                <a:schemeClr val="lt1"/>
              </a:solidFill>
            </a:endParaRPr>
          </a:p>
          <a:p>
            <a:pPr marL="0" lvl="0" indent="0" algn="l" rtl="0">
              <a:lnSpc>
                <a:spcPct val="25000"/>
              </a:lnSpc>
              <a:spcBef>
                <a:spcPts val="0"/>
              </a:spcBef>
              <a:spcAft>
                <a:spcPts val="0"/>
              </a:spcAft>
              <a:buNone/>
            </a:pPr>
            <a:endParaRPr sz="1000" b="1">
              <a:solidFill>
                <a:schemeClr val="lt1"/>
              </a:solidFill>
            </a:endParaRPr>
          </a:p>
          <a:p>
            <a:pPr marL="0" lvl="0" indent="0" algn="l" rtl="0">
              <a:spcBef>
                <a:spcPts val="0"/>
              </a:spcBef>
              <a:spcAft>
                <a:spcPts val="0"/>
              </a:spcAft>
              <a:buNone/>
            </a:pPr>
            <a:r>
              <a:rPr lang="en" sz="1000" b="1">
                <a:solidFill>
                  <a:schemeClr val="lt1"/>
                </a:solidFill>
              </a:rPr>
              <a:t>Executed a Technology Readiness Assessment (TRA) and offered remedies for previously identified technical challenges</a:t>
            </a:r>
            <a:endParaRPr sz="1000" b="1">
              <a:solidFill>
                <a:schemeClr val="lt1"/>
              </a:solidFill>
            </a:endParaRPr>
          </a:p>
        </p:txBody>
      </p:sp>
      <p:sp>
        <p:nvSpPr>
          <p:cNvPr id="139" name="Google Shape;139;p18"/>
          <p:cNvSpPr txBox="1"/>
          <p:nvPr/>
        </p:nvSpPr>
        <p:spPr>
          <a:xfrm>
            <a:off x="1668125" y="3576775"/>
            <a:ext cx="2817900" cy="757200"/>
          </a:xfrm>
          <a:prstGeom prst="rect">
            <a:avLst/>
          </a:prstGeom>
          <a:noFill/>
          <a:ln>
            <a:noFill/>
          </a:ln>
          <a:effectLst>
            <a:outerShdw blurRad="57150" dist="19050" dir="5400000" algn="bl" rotWithShape="0">
              <a:srgbClr val="000000">
                <a:alpha val="2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chemeClr val="lt1"/>
                </a:solidFill>
              </a:rPr>
              <a:t>UC San Diego:</a:t>
            </a:r>
            <a:endParaRPr sz="1000" b="1">
              <a:solidFill>
                <a:schemeClr val="lt1"/>
              </a:solidFill>
            </a:endParaRPr>
          </a:p>
          <a:p>
            <a:pPr marL="0" lvl="0" indent="0" algn="l" rtl="0">
              <a:lnSpc>
                <a:spcPct val="25000"/>
              </a:lnSpc>
              <a:spcBef>
                <a:spcPts val="0"/>
              </a:spcBef>
              <a:spcAft>
                <a:spcPts val="0"/>
              </a:spcAft>
              <a:buNone/>
            </a:pPr>
            <a:endParaRPr sz="1000" b="1">
              <a:solidFill>
                <a:schemeClr val="lt1"/>
              </a:solidFill>
            </a:endParaRPr>
          </a:p>
          <a:p>
            <a:pPr marL="0" lvl="0" indent="0" algn="l" rtl="0">
              <a:spcBef>
                <a:spcPts val="0"/>
              </a:spcBef>
              <a:spcAft>
                <a:spcPts val="0"/>
              </a:spcAft>
              <a:buNone/>
            </a:pPr>
            <a:r>
              <a:rPr lang="en" sz="1000" b="1">
                <a:solidFill>
                  <a:schemeClr val="lt1"/>
                </a:solidFill>
              </a:rPr>
              <a:t>Developed an affordable and executable manufacturing process for Zinc/Lithium batteries</a:t>
            </a:r>
            <a:endParaRPr sz="1000" b="1">
              <a:solidFill>
                <a:schemeClr val="lt1"/>
              </a:solidFill>
            </a:endParaRPr>
          </a:p>
          <a:p>
            <a:pPr marL="0" lvl="0" indent="0" algn="l" rtl="0">
              <a:spcBef>
                <a:spcPts val="0"/>
              </a:spcBef>
              <a:spcAft>
                <a:spcPts val="0"/>
              </a:spcAft>
              <a:buNone/>
            </a:pPr>
            <a:endParaRPr sz="1000" b="1">
              <a:solidFill>
                <a:schemeClr val="lt1"/>
              </a:solidFill>
            </a:endParaRPr>
          </a:p>
        </p:txBody>
      </p:sp>
      <p:sp>
        <p:nvSpPr>
          <p:cNvPr id="140" name="Google Shape;140;p18"/>
          <p:cNvSpPr txBox="1"/>
          <p:nvPr/>
        </p:nvSpPr>
        <p:spPr>
          <a:xfrm>
            <a:off x="5872675" y="1582500"/>
            <a:ext cx="2894700" cy="719100"/>
          </a:xfrm>
          <a:prstGeom prst="rect">
            <a:avLst/>
          </a:prstGeom>
          <a:noFill/>
          <a:ln>
            <a:noFill/>
          </a:ln>
          <a:effectLst>
            <a:outerShdw blurRad="57150" dist="19050" dir="5400000" algn="bl" rotWithShape="0">
              <a:srgbClr val="000000">
                <a:alpha val="2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chemeClr val="lt1"/>
                </a:solidFill>
              </a:rPr>
              <a:t>Nano-Research Inc:</a:t>
            </a:r>
            <a:endParaRPr sz="1000" b="1">
              <a:solidFill>
                <a:schemeClr val="lt1"/>
              </a:solidFill>
            </a:endParaRPr>
          </a:p>
          <a:p>
            <a:pPr marL="0" lvl="0" indent="0" algn="l" rtl="0">
              <a:lnSpc>
                <a:spcPct val="25000"/>
              </a:lnSpc>
              <a:spcBef>
                <a:spcPts val="0"/>
              </a:spcBef>
              <a:spcAft>
                <a:spcPts val="0"/>
              </a:spcAft>
              <a:buNone/>
            </a:pPr>
            <a:endParaRPr sz="1000" b="1">
              <a:solidFill>
                <a:schemeClr val="lt1"/>
              </a:solidFill>
            </a:endParaRPr>
          </a:p>
          <a:p>
            <a:pPr marL="0" lvl="0" indent="0" algn="l" rtl="0">
              <a:spcBef>
                <a:spcPts val="0"/>
              </a:spcBef>
              <a:spcAft>
                <a:spcPts val="0"/>
              </a:spcAft>
              <a:buNone/>
            </a:pPr>
            <a:r>
              <a:rPr lang="en" sz="1000" b="1">
                <a:solidFill>
                  <a:schemeClr val="lt1"/>
                </a:solidFill>
              </a:rPr>
              <a:t>Achieved FOC for a COVID-19 Virus Deactivation Solution that used UV light to reduce the risk of infection</a:t>
            </a:r>
            <a:endParaRPr sz="1000" b="1">
              <a:solidFill>
                <a:schemeClr val="lt1"/>
              </a:solidFill>
            </a:endParaRPr>
          </a:p>
        </p:txBody>
      </p:sp>
      <p:sp>
        <p:nvSpPr>
          <p:cNvPr id="141" name="Google Shape;141;p18"/>
          <p:cNvSpPr txBox="1"/>
          <p:nvPr/>
        </p:nvSpPr>
        <p:spPr>
          <a:xfrm>
            <a:off x="5872675" y="2535125"/>
            <a:ext cx="2817900" cy="594300"/>
          </a:xfrm>
          <a:prstGeom prst="rect">
            <a:avLst/>
          </a:prstGeom>
          <a:noFill/>
          <a:ln>
            <a:noFill/>
          </a:ln>
          <a:effectLst>
            <a:outerShdw blurRad="57150" dist="19050" dir="5400000" algn="bl" rotWithShape="0">
              <a:srgbClr val="000000">
                <a:alpha val="2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chemeClr val="lt1"/>
                </a:solidFill>
              </a:rPr>
              <a:t>Ective: </a:t>
            </a:r>
            <a:endParaRPr sz="1000" b="1">
              <a:solidFill>
                <a:schemeClr val="lt1"/>
              </a:solidFill>
            </a:endParaRPr>
          </a:p>
          <a:p>
            <a:pPr marL="0" lvl="0" indent="0" algn="l" rtl="0">
              <a:lnSpc>
                <a:spcPct val="25000"/>
              </a:lnSpc>
              <a:spcBef>
                <a:spcPts val="0"/>
              </a:spcBef>
              <a:spcAft>
                <a:spcPts val="0"/>
              </a:spcAft>
              <a:buNone/>
            </a:pPr>
            <a:endParaRPr sz="1000" b="1">
              <a:solidFill>
                <a:schemeClr val="lt1"/>
              </a:solidFill>
            </a:endParaRPr>
          </a:p>
          <a:p>
            <a:pPr marL="0" lvl="0" indent="0" algn="l" rtl="0">
              <a:spcBef>
                <a:spcPts val="0"/>
              </a:spcBef>
              <a:spcAft>
                <a:spcPts val="0"/>
              </a:spcAft>
              <a:buNone/>
            </a:pPr>
            <a:r>
              <a:rPr lang="en" sz="1000" b="1">
                <a:solidFill>
                  <a:schemeClr val="lt1"/>
                </a:solidFill>
              </a:rPr>
              <a:t>Helped increase sales and </a:t>
            </a:r>
            <a:endParaRPr sz="1000" b="1">
              <a:solidFill>
                <a:schemeClr val="lt1"/>
              </a:solidFill>
            </a:endParaRPr>
          </a:p>
          <a:p>
            <a:pPr marL="0" lvl="0" indent="0" algn="l" rtl="0">
              <a:spcBef>
                <a:spcPts val="0"/>
              </a:spcBef>
              <a:spcAft>
                <a:spcPts val="0"/>
              </a:spcAft>
              <a:buNone/>
            </a:pPr>
            <a:r>
              <a:rPr lang="en" sz="1000" b="1">
                <a:solidFill>
                  <a:schemeClr val="lt1"/>
                </a:solidFill>
              </a:rPr>
              <a:t>expand into an international market</a:t>
            </a:r>
            <a:endParaRPr sz="1000" b="1">
              <a:solidFill>
                <a:schemeClr val="lt1"/>
              </a:solidFill>
            </a:endParaRPr>
          </a:p>
        </p:txBody>
      </p:sp>
      <p:sp>
        <p:nvSpPr>
          <p:cNvPr id="142" name="Google Shape;142;p18"/>
          <p:cNvSpPr/>
          <p:nvPr/>
        </p:nvSpPr>
        <p:spPr>
          <a:xfrm>
            <a:off x="4565504" y="3595816"/>
            <a:ext cx="1132800" cy="719100"/>
          </a:xfrm>
          <a:prstGeom prst="rect">
            <a:avLst/>
          </a:prstGeom>
          <a:solidFill>
            <a:srgbClr val="85D3F8"/>
          </a:solidFill>
          <a:ln w="9525" cap="flat" cmpd="sng">
            <a:solidFill>
              <a:schemeClr val="dk2"/>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000" b="1"/>
              <a:t>Other Contract Based Work</a:t>
            </a:r>
            <a:endParaRPr sz="1000" b="1"/>
          </a:p>
        </p:txBody>
      </p:sp>
      <p:sp>
        <p:nvSpPr>
          <p:cNvPr id="143" name="Google Shape;143;p18"/>
          <p:cNvSpPr txBox="1"/>
          <p:nvPr/>
        </p:nvSpPr>
        <p:spPr>
          <a:xfrm>
            <a:off x="5936475" y="3576775"/>
            <a:ext cx="2817900" cy="757200"/>
          </a:xfrm>
          <a:prstGeom prst="rect">
            <a:avLst/>
          </a:prstGeom>
          <a:noFill/>
          <a:ln>
            <a:noFill/>
          </a:ln>
          <a:effectLst>
            <a:outerShdw blurRad="57150" dist="19050" dir="5400000" algn="bl" rotWithShape="0">
              <a:srgbClr val="000000">
                <a:alpha val="2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chemeClr val="lt1"/>
                </a:solidFill>
              </a:rPr>
              <a:t>Itarra Tractor:</a:t>
            </a:r>
            <a:endParaRPr sz="1000" b="1">
              <a:solidFill>
                <a:schemeClr val="lt1"/>
              </a:solidFill>
            </a:endParaRPr>
          </a:p>
          <a:p>
            <a:pPr marL="0" lvl="0" indent="0" algn="l" rtl="0">
              <a:lnSpc>
                <a:spcPct val="25000"/>
              </a:lnSpc>
              <a:spcBef>
                <a:spcPts val="0"/>
              </a:spcBef>
              <a:spcAft>
                <a:spcPts val="0"/>
              </a:spcAft>
              <a:buNone/>
            </a:pPr>
            <a:endParaRPr sz="1000" b="1">
              <a:solidFill>
                <a:schemeClr val="lt1"/>
              </a:solidFill>
            </a:endParaRPr>
          </a:p>
          <a:p>
            <a:pPr marL="0" lvl="0" indent="0" algn="l" rtl="0">
              <a:spcBef>
                <a:spcPts val="0"/>
              </a:spcBef>
              <a:spcAft>
                <a:spcPts val="0"/>
              </a:spcAft>
              <a:buNone/>
            </a:pPr>
            <a:r>
              <a:rPr lang="en" sz="1000" b="1">
                <a:solidFill>
                  <a:schemeClr val="lt1"/>
                </a:solidFill>
              </a:rPr>
              <a:t>Facilitated technology validation and served as the project manager for the testing site </a:t>
            </a:r>
            <a:endParaRPr sz="1000" b="1">
              <a:solidFill>
                <a:schemeClr val="lt1"/>
              </a:solidFill>
            </a:endParaRPr>
          </a:p>
          <a:p>
            <a:pPr marL="0" lvl="0" indent="0" algn="l" rtl="0">
              <a:spcBef>
                <a:spcPts val="0"/>
              </a:spcBef>
              <a:spcAft>
                <a:spcPts val="0"/>
              </a:spcAft>
              <a:buNone/>
            </a:pPr>
            <a:endParaRPr sz="1000" b="1">
              <a:solidFill>
                <a:schemeClr val="lt1"/>
              </a:solidFill>
            </a:endParaRPr>
          </a:p>
          <a:p>
            <a:pPr marL="0" lvl="0" indent="0" algn="l" rtl="0">
              <a:spcBef>
                <a:spcPts val="0"/>
              </a:spcBef>
              <a:spcAft>
                <a:spcPts val="0"/>
              </a:spcAft>
              <a:buNone/>
            </a:pPr>
            <a:endParaRPr sz="1000" b="1">
              <a:solidFill>
                <a:schemeClr val="lt1"/>
              </a:solidFill>
            </a:endParaRPr>
          </a:p>
          <a:p>
            <a:pPr marL="0" lvl="0" indent="0" algn="l" rtl="0">
              <a:spcBef>
                <a:spcPts val="0"/>
              </a:spcBef>
              <a:spcAft>
                <a:spcPts val="0"/>
              </a:spcAft>
              <a:buNone/>
            </a:pPr>
            <a:endParaRPr sz="1000" b="1">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47"/>
        <p:cNvGrpSpPr/>
        <p:nvPr/>
      </p:nvGrpSpPr>
      <p:grpSpPr>
        <a:xfrm>
          <a:off x="0" y="0"/>
          <a:ext cx="0" cy="0"/>
          <a:chOff x="0" y="0"/>
          <a:chExt cx="0" cy="0"/>
        </a:xfrm>
      </p:grpSpPr>
      <p:pic>
        <p:nvPicPr>
          <p:cNvPr id="148" name="Google Shape;148;p19"/>
          <p:cNvPicPr preferRelativeResize="0"/>
          <p:nvPr/>
        </p:nvPicPr>
        <p:blipFill>
          <a:blip r:embed="rId3">
            <a:alphaModFix/>
          </a:blip>
          <a:stretch>
            <a:fillRect/>
          </a:stretch>
        </p:blipFill>
        <p:spPr>
          <a:xfrm>
            <a:off x="0" y="0"/>
            <a:ext cx="9144000" cy="5143500"/>
          </a:xfrm>
          <a:prstGeom prst="rect">
            <a:avLst/>
          </a:prstGeom>
          <a:noFill/>
          <a:ln>
            <a:noFill/>
          </a:ln>
        </p:spPr>
      </p:pic>
      <p:sp>
        <p:nvSpPr>
          <p:cNvPr id="149" name="Google Shape;149;p19"/>
          <p:cNvSpPr txBox="1">
            <a:spLocks noGrp="1"/>
          </p:cNvSpPr>
          <p:nvPr>
            <p:ph type="body" idx="1"/>
          </p:nvPr>
        </p:nvSpPr>
        <p:spPr>
          <a:xfrm>
            <a:off x="490350" y="1188275"/>
            <a:ext cx="8163300" cy="3555300"/>
          </a:xfrm>
          <a:prstGeom prst="rect">
            <a:avLst/>
          </a:prstGeom>
          <a:effectLst>
            <a:outerShdw blurRad="57150" dist="19050" dir="5400000" algn="bl" rotWithShape="0">
              <a:srgbClr val="000000">
                <a:alpha val="20000"/>
              </a:srgbClr>
            </a:outerShdw>
          </a:effectLst>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75"/>
              <a:buNone/>
            </a:pPr>
            <a:r>
              <a:rPr lang="en" sz="1400" b="1">
                <a:solidFill>
                  <a:srgbClr val="85D3F8"/>
                </a:solidFill>
              </a:rPr>
              <a:t>PAD &amp; PAD Pro Home Automation Powered by JARVIS</a:t>
            </a:r>
            <a:endParaRPr sz="1400" b="1">
              <a:solidFill>
                <a:srgbClr val="85D3F8"/>
              </a:solidFill>
            </a:endParaRPr>
          </a:p>
          <a:p>
            <a:pPr marL="0" lvl="0" indent="0" algn="l" rtl="0">
              <a:lnSpc>
                <a:spcPct val="80000"/>
              </a:lnSpc>
              <a:spcBef>
                <a:spcPts val="0"/>
              </a:spcBef>
              <a:spcAft>
                <a:spcPts val="0"/>
              </a:spcAft>
              <a:buSzPts val="275"/>
              <a:buNone/>
            </a:pPr>
            <a:endParaRPr sz="1200" b="1">
              <a:solidFill>
                <a:schemeClr val="lt1"/>
              </a:solidFill>
            </a:endParaRPr>
          </a:p>
          <a:p>
            <a:pPr marL="457200" lvl="0" indent="-292100" algn="l" rtl="0">
              <a:lnSpc>
                <a:spcPct val="100000"/>
              </a:lnSpc>
              <a:spcBef>
                <a:spcPts val="0"/>
              </a:spcBef>
              <a:spcAft>
                <a:spcPts val="0"/>
              </a:spcAft>
              <a:buClr>
                <a:schemeClr val="lt1"/>
              </a:buClr>
              <a:buSzPts val="1000"/>
              <a:buChar char="●"/>
            </a:pPr>
            <a:r>
              <a:rPr lang="en" sz="1000">
                <a:solidFill>
                  <a:schemeClr val="lt1"/>
                </a:solidFill>
              </a:rPr>
              <a:t>The foundational model, Jarvis, empowers PAD &amp; PAD Pro</a:t>
            </a:r>
            <a:endParaRPr sz="1000">
              <a:solidFill>
                <a:schemeClr val="lt1"/>
              </a:solidFill>
            </a:endParaRPr>
          </a:p>
          <a:p>
            <a:pPr marL="457200" lvl="0" indent="-292100" algn="l" rtl="0">
              <a:lnSpc>
                <a:spcPct val="100000"/>
              </a:lnSpc>
              <a:spcBef>
                <a:spcPts val="0"/>
              </a:spcBef>
              <a:spcAft>
                <a:spcPts val="0"/>
              </a:spcAft>
              <a:buClr>
                <a:schemeClr val="lt1"/>
              </a:buClr>
              <a:buSzPts val="1000"/>
              <a:buChar char="●"/>
            </a:pPr>
            <a:r>
              <a:rPr lang="en" sz="1000">
                <a:solidFill>
                  <a:schemeClr val="lt1"/>
                </a:solidFill>
              </a:rPr>
              <a:t>Jarvis is a comprehensive home automation system operated through voice commands, inspired by Tony Stark’s AI companion</a:t>
            </a:r>
            <a:endParaRPr sz="1000">
              <a:solidFill>
                <a:schemeClr val="lt1"/>
              </a:solidFill>
            </a:endParaRPr>
          </a:p>
          <a:p>
            <a:pPr marL="457200" lvl="0" indent="-292100" algn="l" rtl="0">
              <a:lnSpc>
                <a:spcPct val="100000"/>
              </a:lnSpc>
              <a:spcBef>
                <a:spcPts val="0"/>
              </a:spcBef>
              <a:spcAft>
                <a:spcPts val="0"/>
              </a:spcAft>
              <a:buClr>
                <a:schemeClr val="lt1"/>
              </a:buClr>
              <a:buSzPts val="1000"/>
              <a:buChar char="●"/>
            </a:pPr>
            <a:r>
              <a:rPr lang="en" sz="1000">
                <a:solidFill>
                  <a:schemeClr val="lt1"/>
                </a:solidFill>
              </a:rPr>
              <a:t>Jarvis recognizes and adapts to user’s unique speech patterns and vocabulary, enhancing user experience and ease of interaction</a:t>
            </a:r>
            <a:endParaRPr sz="1000">
              <a:solidFill>
                <a:schemeClr val="lt1"/>
              </a:solidFill>
            </a:endParaRPr>
          </a:p>
          <a:p>
            <a:pPr marL="457200" lvl="0" indent="-292100" algn="l" rtl="0">
              <a:lnSpc>
                <a:spcPct val="100000"/>
              </a:lnSpc>
              <a:spcBef>
                <a:spcPts val="0"/>
              </a:spcBef>
              <a:spcAft>
                <a:spcPts val="0"/>
              </a:spcAft>
              <a:buClr>
                <a:schemeClr val="lt1"/>
              </a:buClr>
              <a:buSzPts val="1000"/>
              <a:buChar char="●"/>
            </a:pPr>
            <a:r>
              <a:rPr lang="en" sz="1000">
                <a:solidFill>
                  <a:schemeClr val="lt1"/>
                </a:solidFill>
              </a:rPr>
              <a:t>Features include: Open source application system, Natural Language Processing (NLP), Emotional AI, Enhanced connectivity </a:t>
            </a:r>
            <a:endParaRPr sz="1000">
              <a:solidFill>
                <a:schemeClr val="lt1"/>
              </a:solidFill>
            </a:endParaRPr>
          </a:p>
          <a:p>
            <a:pPr marL="0" lvl="0" indent="0" algn="l" rtl="0">
              <a:lnSpc>
                <a:spcPct val="100000"/>
              </a:lnSpc>
              <a:spcBef>
                <a:spcPts val="0"/>
              </a:spcBef>
              <a:spcAft>
                <a:spcPts val="0"/>
              </a:spcAft>
              <a:buSzPts val="1100"/>
              <a:buNone/>
            </a:pPr>
            <a:endParaRPr sz="1200">
              <a:solidFill>
                <a:schemeClr val="lt1"/>
              </a:solidFill>
            </a:endParaRPr>
          </a:p>
          <a:p>
            <a:pPr marL="0" lvl="0" indent="0" algn="l" rtl="0">
              <a:lnSpc>
                <a:spcPct val="100000"/>
              </a:lnSpc>
              <a:spcBef>
                <a:spcPts val="0"/>
              </a:spcBef>
              <a:spcAft>
                <a:spcPts val="0"/>
              </a:spcAft>
              <a:buSzPts val="1100"/>
              <a:buNone/>
            </a:pPr>
            <a:r>
              <a:rPr lang="en" sz="1400" b="1">
                <a:solidFill>
                  <a:srgbClr val="85D3F8"/>
                </a:solidFill>
              </a:rPr>
              <a:t>iMagic &amp; IMagic Pro - 4K Holographic Fog Projector</a:t>
            </a:r>
            <a:endParaRPr sz="1400" b="1">
              <a:solidFill>
                <a:srgbClr val="85D3F8"/>
              </a:solidFill>
            </a:endParaRPr>
          </a:p>
          <a:p>
            <a:pPr marL="0" lvl="0" indent="0" algn="l" rtl="0">
              <a:lnSpc>
                <a:spcPct val="100000"/>
              </a:lnSpc>
              <a:spcBef>
                <a:spcPts val="0"/>
              </a:spcBef>
              <a:spcAft>
                <a:spcPts val="0"/>
              </a:spcAft>
              <a:buSzPts val="1100"/>
              <a:buNone/>
            </a:pPr>
            <a:endParaRPr sz="1000" b="1">
              <a:solidFill>
                <a:schemeClr val="lt1"/>
              </a:solidFill>
            </a:endParaRPr>
          </a:p>
          <a:p>
            <a:pPr marL="457200" lvl="0" indent="-292100" algn="l" rtl="0">
              <a:lnSpc>
                <a:spcPct val="100000"/>
              </a:lnSpc>
              <a:spcBef>
                <a:spcPts val="0"/>
              </a:spcBef>
              <a:spcAft>
                <a:spcPts val="0"/>
              </a:spcAft>
              <a:buClr>
                <a:schemeClr val="lt1"/>
              </a:buClr>
              <a:buSzPts val="1000"/>
              <a:buChar char="●"/>
            </a:pPr>
            <a:r>
              <a:rPr lang="en" sz="1000">
                <a:solidFill>
                  <a:schemeClr val="lt1"/>
                </a:solidFill>
              </a:rPr>
              <a:t>iMagic aims to deliver fully immersive and interactive experiences reminiscent of theme parks, but in the comfort of your own home</a:t>
            </a:r>
            <a:endParaRPr sz="1000">
              <a:solidFill>
                <a:schemeClr val="lt1"/>
              </a:solidFill>
            </a:endParaRPr>
          </a:p>
          <a:p>
            <a:pPr marL="457200" lvl="0" indent="-292100" algn="l" rtl="0">
              <a:lnSpc>
                <a:spcPct val="100000"/>
              </a:lnSpc>
              <a:spcBef>
                <a:spcPts val="0"/>
              </a:spcBef>
              <a:spcAft>
                <a:spcPts val="0"/>
              </a:spcAft>
              <a:buClr>
                <a:schemeClr val="lt1"/>
              </a:buClr>
              <a:buSzPts val="1000"/>
              <a:buChar char="●"/>
            </a:pPr>
            <a:r>
              <a:rPr lang="en" sz="1000">
                <a:solidFill>
                  <a:schemeClr val="lt1"/>
                </a:solidFill>
              </a:rPr>
              <a:t>Features include: Eye tracking, Biometric security, Object recognition, Leap motion technology, 3D rotary overlay and power source system for 3D augmentation, Integration into PAD &amp; Pad Pro</a:t>
            </a:r>
            <a:endParaRPr sz="1000">
              <a:solidFill>
                <a:schemeClr val="lt1"/>
              </a:solidFill>
            </a:endParaRPr>
          </a:p>
          <a:p>
            <a:pPr marL="0" lvl="0" indent="0" algn="l" rtl="0">
              <a:lnSpc>
                <a:spcPct val="100000"/>
              </a:lnSpc>
              <a:spcBef>
                <a:spcPts val="0"/>
              </a:spcBef>
              <a:spcAft>
                <a:spcPts val="0"/>
              </a:spcAft>
              <a:buSzPts val="1100"/>
              <a:buNone/>
            </a:pPr>
            <a:endParaRPr sz="1200">
              <a:solidFill>
                <a:schemeClr val="lt1"/>
              </a:solidFill>
            </a:endParaRPr>
          </a:p>
          <a:p>
            <a:pPr marL="0" lvl="0" indent="0" algn="l" rtl="0">
              <a:lnSpc>
                <a:spcPct val="100000"/>
              </a:lnSpc>
              <a:spcBef>
                <a:spcPts val="0"/>
              </a:spcBef>
              <a:spcAft>
                <a:spcPts val="0"/>
              </a:spcAft>
              <a:buSzPts val="1100"/>
              <a:buNone/>
            </a:pPr>
            <a:r>
              <a:rPr lang="en" sz="1400" b="1">
                <a:solidFill>
                  <a:srgbClr val="42EEF5"/>
                </a:solidFill>
              </a:rPr>
              <a:t>i</a:t>
            </a:r>
            <a:r>
              <a:rPr lang="en" sz="1400" b="1">
                <a:solidFill>
                  <a:srgbClr val="85D3F8"/>
                </a:solidFill>
              </a:rPr>
              <a:t>View - Smart Glasses Compatible with ABA Observational Software</a:t>
            </a:r>
            <a:endParaRPr sz="1400" b="1">
              <a:solidFill>
                <a:srgbClr val="85D3F8"/>
              </a:solidFill>
            </a:endParaRPr>
          </a:p>
          <a:p>
            <a:pPr marL="0" lvl="0" indent="0" algn="l" rtl="0">
              <a:lnSpc>
                <a:spcPct val="100000"/>
              </a:lnSpc>
              <a:spcBef>
                <a:spcPts val="0"/>
              </a:spcBef>
              <a:spcAft>
                <a:spcPts val="0"/>
              </a:spcAft>
              <a:buSzPts val="1100"/>
              <a:buNone/>
            </a:pPr>
            <a:endParaRPr sz="1200" b="1">
              <a:solidFill>
                <a:schemeClr val="lt1"/>
              </a:solidFill>
            </a:endParaRPr>
          </a:p>
          <a:p>
            <a:pPr marL="457200" lvl="0" indent="-292100" algn="l" rtl="0">
              <a:lnSpc>
                <a:spcPct val="100000"/>
              </a:lnSpc>
              <a:spcBef>
                <a:spcPts val="0"/>
              </a:spcBef>
              <a:spcAft>
                <a:spcPts val="0"/>
              </a:spcAft>
              <a:buClr>
                <a:schemeClr val="lt1"/>
              </a:buClr>
              <a:buSzPts val="1000"/>
              <a:buChar char="●"/>
            </a:pPr>
            <a:r>
              <a:rPr lang="en" sz="1000">
                <a:solidFill>
                  <a:schemeClr val="lt1"/>
                </a:solidFill>
              </a:rPr>
              <a:t>iView provides 3D viewing capabilities at your fingertips </a:t>
            </a:r>
            <a:endParaRPr sz="1000">
              <a:solidFill>
                <a:schemeClr val="lt1"/>
              </a:solidFill>
            </a:endParaRPr>
          </a:p>
          <a:p>
            <a:pPr marL="457200" lvl="0" indent="-292100" algn="l" rtl="0">
              <a:lnSpc>
                <a:spcPct val="100000"/>
              </a:lnSpc>
              <a:spcBef>
                <a:spcPts val="0"/>
              </a:spcBef>
              <a:spcAft>
                <a:spcPts val="0"/>
              </a:spcAft>
              <a:buClr>
                <a:schemeClr val="lt1"/>
              </a:buClr>
              <a:buSzPts val="1000"/>
              <a:buChar char="●"/>
            </a:pPr>
            <a:r>
              <a:rPr lang="en" sz="1000">
                <a:solidFill>
                  <a:schemeClr val="lt1"/>
                </a:solidFill>
              </a:rPr>
              <a:t>These smart glasses, designed specifically for the Healthcare sector, support guide surgeries, psychological observations, file sharing, remote communication, dual interfacing, and interactivity </a:t>
            </a:r>
            <a:endParaRPr sz="1000">
              <a:solidFill>
                <a:schemeClr val="lt1"/>
              </a:solidFill>
            </a:endParaRPr>
          </a:p>
          <a:p>
            <a:pPr marL="457200" lvl="0" indent="-292100" algn="l" rtl="0">
              <a:lnSpc>
                <a:spcPct val="100000"/>
              </a:lnSpc>
              <a:spcBef>
                <a:spcPts val="0"/>
              </a:spcBef>
              <a:spcAft>
                <a:spcPts val="0"/>
              </a:spcAft>
              <a:buClr>
                <a:schemeClr val="lt1"/>
              </a:buClr>
              <a:buSzPts val="1000"/>
              <a:buChar char="●"/>
            </a:pPr>
            <a:r>
              <a:rPr lang="en" sz="1000">
                <a:solidFill>
                  <a:schemeClr val="lt1"/>
                </a:solidFill>
              </a:rPr>
              <a:t>Compatible with a wide range of AR applications, iView smart glasses leverage leap motion technology, allowing users to interact using hand and finger motions </a:t>
            </a:r>
            <a:endParaRPr sz="1000">
              <a:solidFill>
                <a:schemeClr val="lt1"/>
              </a:solidFill>
            </a:endParaRPr>
          </a:p>
          <a:p>
            <a:pPr marL="0" lvl="0" indent="0" algn="l" rtl="0">
              <a:lnSpc>
                <a:spcPct val="100000"/>
              </a:lnSpc>
              <a:spcBef>
                <a:spcPts val="0"/>
              </a:spcBef>
              <a:spcAft>
                <a:spcPts val="0"/>
              </a:spcAft>
              <a:buSzPts val="1100"/>
              <a:buNone/>
            </a:pPr>
            <a:endParaRPr sz="1200">
              <a:solidFill>
                <a:schemeClr val="lt1"/>
              </a:solidFill>
            </a:endParaRPr>
          </a:p>
          <a:p>
            <a:pPr marL="0" lvl="0" indent="0" algn="l" rtl="0">
              <a:lnSpc>
                <a:spcPct val="100000"/>
              </a:lnSpc>
              <a:spcBef>
                <a:spcPts val="0"/>
              </a:spcBef>
              <a:spcAft>
                <a:spcPts val="0"/>
              </a:spcAft>
              <a:buSzPts val="1100"/>
              <a:buNone/>
            </a:pPr>
            <a:endParaRPr sz="1200">
              <a:solidFill>
                <a:schemeClr val="lt1"/>
              </a:solidFill>
            </a:endParaRPr>
          </a:p>
          <a:p>
            <a:pPr marL="0" lvl="0" indent="0" algn="l" rtl="0">
              <a:lnSpc>
                <a:spcPct val="100000"/>
              </a:lnSpc>
              <a:spcBef>
                <a:spcPts val="0"/>
              </a:spcBef>
              <a:spcAft>
                <a:spcPts val="0"/>
              </a:spcAft>
              <a:buSzPts val="1100"/>
              <a:buNone/>
            </a:pPr>
            <a:endParaRPr sz="1600" b="1">
              <a:solidFill>
                <a:schemeClr val="lt1"/>
              </a:solidFill>
            </a:endParaRPr>
          </a:p>
          <a:p>
            <a:pPr marL="0" lvl="0" indent="0" algn="l" rtl="0">
              <a:lnSpc>
                <a:spcPct val="100000"/>
              </a:lnSpc>
              <a:spcBef>
                <a:spcPts val="0"/>
              </a:spcBef>
              <a:spcAft>
                <a:spcPts val="0"/>
              </a:spcAft>
              <a:buSzPts val="1100"/>
              <a:buNone/>
            </a:pPr>
            <a:endParaRPr sz="1600" b="1">
              <a:solidFill>
                <a:schemeClr val="lt1"/>
              </a:solidFill>
            </a:endParaRPr>
          </a:p>
          <a:p>
            <a:pPr marL="0" lvl="0" indent="0" algn="l" rtl="0">
              <a:lnSpc>
                <a:spcPct val="100000"/>
              </a:lnSpc>
              <a:spcBef>
                <a:spcPts val="0"/>
              </a:spcBef>
              <a:spcAft>
                <a:spcPts val="0"/>
              </a:spcAft>
              <a:buSzPts val="1100"/>
              <a:buNone/>
            </a:pPr>
            <a:endParaRPr sz="1200">
              <a:solidFill>
                <a:schemeClr val="lt1"/>
              </a:solidFill>
            </a:endParaRPr>
          </a:p>
          <a:p>
            <a:pPr marL="0" lvl="0" indent="0" algn="l" rtl="0">
              <a:lnSpc>
                <a:spcPct val="100000"/>
              </a:lnSpc>
              <a:spcBef>
                <a:spcPts val="0"/>
              </a:spcBef>
              <a:spcAft>
                <a:spcPts val="0"/>
              </a:spcAft>
              <a:buSzPts val="1100"/>
              <a:buNone/>
            </a:pPr>
            <a:endParaRPr sz="1600" b="1">
              <a:solidFill>
                <a:schemeClr val="lt1"/>
              </a:solidFill>
            </a:endParaRPr>
          </a:p>
        </p:txBody>
      </p:sp>
      <p:pic>
        <p:nvPicPr>
          <p:cNvPr id="150" name="Google Shape;150;p19"/>
          <p:cNvPicPr preferRelativeResize="0"/>
          <p:nvPr/>
        </p:nvPicPr>
        <p:blipFill rotWithShape="1">
          <a:blip r:embed="rId4">
            <a:alphaModFix/>
          </a:blip>
          <a:srcRect t="10224" b="13584"/>
          <a:stretch/>
        </p:blipFill>
        <p:spPr>
          <a:xfrm>
            <a:off x="475488" y="246888"/>
            <a:ext cx="1171775" cy="892800"/>
          </a:xfrm>
          <a:prstGeom prst="rect">
            <a:avLst/>
          </a:prstGeom>
          <a:noFill/>
          <a:ln>
            <a:noFill/>
          </a:ln>
          <a:effectLst>
            <a:outerShdw blurRad="57150" dist="19050" dir="5400000" algn="bl" rotWithShape="0">
              <a:srgbClr val="000000">
                <a:alpha val="20000"/>
              </a:srgbClr>
            </a:outerShdw>
          </a:effectLst>
        </p:spPr>
      </p:pic>
      <p:sp>
        <p:nvSpPr>
          <p:cNvPr id="151" name="Google Shape;151;p19"/>
          <p:cNvSpPr txBox="1"/>
          <p:nvPr/>
        </p:nvSpPr>
        <p:spPr>
          <a:xfrm>
            <a:off x="7447200" y="4681728"/>
            <a:ext cx="1696800" cy="354300"/>
          </a:xfrm>
          <a:prstGeom prst="rect">
            <a:avLst/>
          </a:prstGeom>
          <a:noFill/>
          <a:ln>
            <a:noFill/>
          </a:ln>
          <a:effectLst>
            <a:outerShdw blurRad="57150" dist="19050" dir="5400000" algn="bl" rotWithShape="0">
              <a:srgbClr val="000000">
                <a:alpha val="2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1000" i="1">
                <a:solidFill>
                  <a:srgbClr val="85D3F8"/>
                </a:solidFill>
              </a:rPr>
              <a:t>Private and Confidential</a:t>
            </a:r>
            <a:endParaRPr sz="1000" i="1">
              <a:solidFill>
                <a:srgbClr val="85D3F8"/>
              </a:solidFill>
            </a:endParaRPr>
          </a:p>
        </p:txBody>
      </p:sp>
      <p:sp>
        <p:nvSpPr>
          <p:cNvPr id="152" name="Google Shape;152;p19"/>
          <p:cNvSpPr txBox="1"/>
          <p:nvPr/>
        </p:nvSpPr>
        <p:spPr>
          <a:xfrm>
            <a:off x="6106100" y="242400"/>
            <a:ext cx="2947500" cy="408000"/>
          </a:xfrm>
          <a:prstGeom prst="rect">
            <a:avLst/>
          </a:prstGeom>
          <a:noFill/>
          <a:ln>
            <a:noFill/>
          </a:ln>
          <a:effectLst>
            <a:outerShdw blurRad="57150" dist="19050" dir="5400000" algn="bl" rotWithShape="0">
              <a:srgbClr val="000000">
                <a:alpha val="2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85D3F8"/>
                </a:solidFill>
              </a:rPr>
              <a:t>Proprietary Technology</a:t>
            </a:r>
            <a:endParaRPr sz="1800" b="1">
              <a:solidFill>
                <a:srgbClr val="85D3F8"/>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56"/>
        <p:cNvGrpSpPr/>
        <p:nvPr/>
      </p:nvGrpSpPr>
      <p:grpSpPr>
        <a:xfrm>
          <a:off x="0" y="0"/>
          <a:ext cx="0" cy="0"/>
          <a:chOff x="0" y="0"/>
          <a:chExt cx="0" cy="0"/>
        </a:xfrm>
      </p:grpSpPr>
      <p:pic>
        <p:nvPicPr>
          <p:cNvPr id="157" name="Google Shape;157;p20"/>
          <p:cNvPicPr preferRelativeResize="0"/>
          <p:nvPr/>
        </p:nvPicPr>
        <p:blipFill>
          <a:blip r:embed="rId3">
            <a:alphaModFix/>
          </a:blip>
          <a:stretch>
            <a:fillRect/>
          </a:stretch>
        </p:blipFill>
        <p:spPr>
          <a:xfrm>
            <a:off x="0" y="0"/>
            <a:ext cx="9144000" cy="5143500"/>
          </a:xfrm>
          <a:prstGeom prst="rect">
            <a:avLst/>
          </a:prstGeom>
          <a:noFill/>
          <a:ln>
            <a:noFill/>
          </a:ln>
        </p:spPr>
      </p:pic>
      <p:sp>
        <p:nvSpPr>
          <p:cNvPr id="158" name="Google Shape;158;p20"/>
          <p:cNvSpPr txBox="1">
            <a:spLocks noGrp="1"/>
          </p:cNvSpPr>
          <p:nvPr>
            <p:ph type="body" idx="1"/>
          </p:nvPr>
        </p:nvSpPr>
        <p:spPr>
          <a:xfrm>
            <a:off x="490350" y="1358325"/>
            <a:ext cx="8163300" cy="3555300"/>
          </a:xfrm>
          <a:prstGeom prst="rect">
            <a:avLst/>
          </a:prstGeom>
          <a:effectLst>
            <a:outerShdw blurRad="57150" dist="19050" dir="5400000" algn="bl" rotWithShape="0">
              <a:srgbClr val="000000">
                <a:alpha val="20000"/>
              </a:srgbClr>
            </a:outerShdw>
          </a:effectLst>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75"/>
              <a:buNone/>
            </a:pPr>
            <a:r>
              <a:rPr lang="en" sz="1400" b="1">
                <a:solidFill>
                  <a:srgbClr val="85D3F8"/>
                </a:solidFill>
              </a:rPr>
              <a:t>iShield - Smart Civilian Body Camera</a:t>
            </a:r>
            <a:endParaRPr sz="1400" b="1">
              <a:solidFill>
                <a:srgbClr val="85D3F8"/>
              </a:solidFill>
            </a:endParaRPr>
          </a:p>
          <a:p>
            <a:pPr marL="0" lvl="0" indent="0" algn="l" rtl="0">
              <a:lnSpc>
                <a:spcPct val="80000"/>
              </a:lnSpc>
              <a:spcBef>
                <a:spcPts val="0"/>
              </a:spcBef>
              <a:spcAft>
                <a:spcPts val="0"/>
              </a:spcAft>
              <a:buSzPts val="275"/>
              <a:buNone/>
            </a:pPr>
            <a:endParaRPr sz="1200" b="1">
              <a:solidFill>
                <a:schemeClr val="lt1"/>
              </a:solidFill>
            </a:endParaRPr>
          </a:p>
          <a:p>
            <a:pPr marL="457200" lvl="0" indent="-292100" algn="l" rtl="0">
              <a:lnSpc>
                <a:spcPct val="100000"/>
              </a:lnSpc>
              <a:spcBef>
                <a:spcPts val="0"/>
              </a:spcBef>
              <a:spcAft>
                <a:spcPts val="0"/>
              </a:spcAft>
              <a:buClr>
                <a:schemeClr val="lt1"/>
              </a:buClr>
              <a:buSzPts val="1000"/>
              <a:buChar char="●"/>
            </a:pPr>
            <a:r>
              <a:rPr lang="en" sz="1000">
                <a:solidFill>
                  <a:schemeClr val="lt1"/>
                </a:solidFill>
              </a:rPr>
              <a:t>iShield is poised to shape the future of personal safety and meet unique individual needs</a:t>
            </a:r>
            <a:endParaRPr sz="1000">
              <a:solidFill>
                <a:schemeClr val="lt1"/>
              </a:solidFill>
            </a:endParaRPr>
          </a:p>
          <a:p>
            <a:pPr marL="457200" lvl="0" indent="-292100" algn="l" rtl="0">
              <a:lnSpc>
                <a:spcPct val="100000"/>
              </a:lnSpc>
              <a:spcBef>
                <a:spcPts val="0"/>
              </a:spcBef>
              <a:spcAft>
                <a:spcPts val="0"/>
              </a:spcAft>
              <a:buClr>
                <a:schemeClr val="lt1"/>
              </a:buClr>
              <a:buSzPts val="1000"/>
              <a:buChar char="●"/>
            </a:pPr>
            <a:r>
              <a:rPr lang="en" sz="1000">
                <a:solidFill>
                  <a:schemeClr val="lt1"/>
                </a:solidFill>
              </a:rPr>
              <a:t>The sleek, modernized design enables multi-positional viewing and balances stealth, style, and security</a:t>
            </a:r>
            <a:endParaRPr sz="1000">
              <a:solidFill>
                <a:schemeClr val="lt1"/>
              </a:solidFill>
            </a:endParaRPr>
          </a:p>
          <a:p>
            <a:pPr marL="457200" lvl="0" indent="-292100" algn="l" rtl="0">
              <a:lnSpc>
                <a:spcPct val="100000"/>
              </a:lnSpc>
              <a:spcBef>
                <a:spcPts val="0"/>
              </a:spcBef>
              <a:spcAft>
                <a:spcPts val="0"/>
              </a:spcAft>
              <a:buClr>
                <a:schemeClr val="lt1"/>
              </a:buClr>
              <a:buSzPts val="1000"/>
              <a:buChar char="●"/>
            </a:pPr>
            <a:r>
              <a:rPr lang="en" sz="1000">
                <a:solidFill>
                  <a:schemeClr val="lt1"/>
                </a:solidFill>
              </a:rPr>
              <a:t>Features include: 360-degree viewing angles, live feed streaming, voice detection, AI empowered standalone security system, Push-to-call emergency management connector, integration with Android/iOs mobile devices, integration with in-car and interview room recording systems</a:t>
            </a:r>
            <a:endParaRPr sz="1000">
              <a:solidFill>
                <a:schemeClr val="lt1"/>
              </a:solidFill>
            </a:endParaRPr>
          </a:p>
          <a:p>
            <a:pPr marL="0" lvl="0" indent="0" algn="l" rtl="0">
              <a:lnSpc>
                <a:spcPct val="100000"/>
              </a:lnSpc>
              <a:spcBef>
                <a:spcPts val="0"/>
              </a:spcBef>
              <a:spcAft>
                <a:spcPts val="0"/>
              </a:spcAft>
              <a:buSzPts val="1100"/>
              <a:buNone/>
            </a:pPr>
            <a:endParaRPr sz="1200">
              <a:solidFill>
                <a:schemeClr val="lt1"/>
              </a:solidFill>
            </a:endParaRPr>
          </a:p>
          <a:p>
            <a:pPr marL="0" lvl="0" indent="0" algn="l" rtl="0">
              <a:lnSpc>
                <a:spcPct val="100000"/>
              </a:lnSpc>
              <a:spcBef>
                <a:spcPts val="0"/>
              </a:spcBef>
              <a:spcAft>
                <a:spcPts val="0"/>
              </a:spcAft>
              <a:buSzPts val="1100"/>
              <a:buNone/>
            </a:pPr>
            <a:r>
              <a:rPr lang="en" sz="1400" b="1">
                <a:solidFill>
                  <a:srgbClr val="85D3F8"/>
                </a:solidFill>
              </a:rPr>
              <a:t>iSight - Camera Lens</a:t>
            </a:r>
            <a:endParaRPr sz="1400" b="1">
              <a:solidFill>
                <a:srgbClr val="85D3F8"/>
              </a:solidFill>
            </a:endParaRPr>
          </a:p>
          <a:p>
            <a:pPr marL="0" lvl="0" indent="0" algn="l" rtl="0">
              <a:lnSpc>
                <a:spcPct val="100000"/>
              </a:lnSpc>
              <a:spcBef>
                <a:spcPts val="0"/>
              </a:spcBef>
              <a:spcAft>
                <a:spcPts val="0"/>
              </a:spcAft>
              <a:buSzPts val="1100"/>
              <a:buNone/>
            </a:pPr>
            <a:endParaRPr sz="1000" b="1">
              <a:solidFill>
                <a:schemeClr val="lt1"/>
              </a:solidFill>
            </a:endParaRPr>
          </a:p>
          <a:p>
            <a:pPr marL="457200" lvl="0" indent="-292100" algn="l" rtl="0">
              <a:lnSpc>
                <a:spcPct val="100000"/>
              </a:lnSpc>
              <a:spcBef>
                <a:spcPts val="0"/>
              </a:spcBef>
              <a:spcAft>
                <a:spcPts val="0"/>
              </a:spcAft>
              <a:buClr>
                <a:schemeClr val="lt1"/>
              </a:buClr>
              <a:buSzPts val="1000"/>
              <a:buChar char="●"/>
            </a:pPr>
            <a:r>
              <a:rPr lang="en" sz="1000">
                <a:solidFill>
                  <a:schemeClr val="lt1"/>
                </a:solidFill>
              </a:rPr>
              <a:t>iSight is the camera lens that is utilized for iShield and other Microtron technologies</a:t>
            </a:r>
            <a:endParaRPr sz="1000">
              <a:solidFill>
                <a:schemeClr val="lt1"/>
              </a:solidFill>
            </a:endParaRPr>
          </a:p>
          <a:p>
            <a:pPr marL="457200" lvl="0" indent="-292100" algn="l" rtl="0">
              <a:lnSpc>
                <a:spcPct val="100000"/>
              </a:lnSpc>
              <a:spcBef>
                <a:spcPts val="0"/>
              </a:spcBef>
              <a:spcAft>
                <a:spcPts val="0"/>
              </a:spcAft>
              <a:buClr>
                <a:schemeClr val="lt1"/>
              </a:buClr>
              <a:buSzPts val="1000"/>
              <a:buChar char="●"/>
            </a:pPr>
            <a:r>
              <a:rPr lang="en" sz="1000">
                <a:solidFill>
                  <a:schemeClr val="lt1"/>
                </a:solidFill>
              </a:rPr>
              <a:t>Features include: visual clarity in low light conditions, noise reduction technology, infrared visualization</a:t>
            </a:r>
            <a:endParaRPr sz="1000">
              <a:solidFill>
                <a:schemeClr val="lt1"/>
              </a:solidFill>
            </a:endParaRPr>
          </a:p>
          <a:p>
            <a:pPr marL="0" lvl="0" indent="0" algn="l" rtl="0">
              <a:lnSpc>
                <a:spcPct val="100000"/>
              </a:lnSpc>
              <a:spcBef>
                <a:spcPts val="0"/>
              </a:spcBef>
              <a:spcAft>
                <a:spcPts val="0"/>
              </a:spcAft>
              <a:buSzPts val="1100"/>
              <a:buNone/>
            </a:pPr>
            <a:endParaRPr sz="1200">
              <a:solidFill>
                <a:schemeClr val="lt1"/>
              </a:solidFill>
            </a:endParaRPr>
          </a:p>
          <a:p>
            <a:pPr marL="0" lvl="0" indent="0" algn="l" rtl="0">
              <a:lnSpc>
                <a:spcPct val="100000"/>
              </a:lnSpc>
              <a:spcBef>
                <a:spcPts val="0"/>
              </a:spcBef>
              <a:spcAft>
                <a:spcPts val="0"/>
              </a:spcAft>
              <a:buSzPts val="1100"/>
              <a:buNone/>
            </a:pPr>
            <a:r>
              <a:rPr lang="en" sz="1400" b="1">
                <a:solidFill>
                  <a:srgbClr val="85D3F8"/>
                </a:solidFill>
              </a:rPr>
              <a:t>iShadow - Evidence Management Software</a:t>
            </a:r>
            <a:endParaRPr sz="1400" b="1">
              <a:solidFill>
                <a:srgbClr val="85D3F8"/>
              </a:solidFill>
            </a:endParaRPr>
          </a:p>
          <a:p>
            <a:pPr marL="0" lvl="0" indent="0" algn="l" rtl="0">
              <a:lnSpc>
                <a:spcPct val="100000"/>
              </a:lnSpc>
              <a:spcBef>
                <a:spcPts val="0"/>
              </a:spcBef>
              <a:spcAft>
                <a:spcPts val="0"/>
              </a:spcAft>
              <a:buSzPts val="1100"/>
              <a:buNone/>
            </a:pPr>
            <a:endParaRPr sz="1200" b="1">
              <a:solidFill>
                <a:schemeClr val="lt1"/>
              </a:solidFill>
            </a:endParaRPr>
          </a:p>
          <a:p>
            <a:pPr marL="457200" lvl="0" indent="-292100" algn="l" rtl="0">
              <a:lnSpc>
                <a:spcPct val="100000"/>
              </a:lnSpc>
              <a:spcBef>
                <a:spcPts val="0"/>
              </a:spcBef>
              <a:spcAft>
                <a:spcPts val="0"/>
              </a:spcAft>
              <a:buClr>
                <a:schemeClr val="lt1"/>
              </a:buClr>
              <a:buSzPts val="1000"/>
              <a:buChar char="●"/>
            </a:pPr>
            <a:r>
              <a:rPr lang="en" sz="1000">
                <a:solidFill>
                  <a:schemeClr val="lt1"/>
                </a:solidFill>
              </a:rPr>
              <a:t>iShadow is a custom secure evidence management solution that integrates with iShield and other recording systems</a:t>
            </a:r>
            <a:endParaRPr sz="1000">
              <a:solidFill>
                <a:schemeClr val="lt1"/>
              </a:solidFill>
            </a:endParaRPr>
          </a:p>
          <a:p>
            <a:pPr marL="457200" lvl="0" indent="-292100" algn="l" rtl="0">
              <a:lnSpc>
                <a:spcPct val="100000"/>
              </a:lnSpc>
              <a:spcBef>
                <a:spcPts val="0"/>
              </a:spcBef>
              <a:spcAft>
                <a:spcPts val="0"/>
              </a:spcAft>
              <a:buClr>
                <a:schemeClr val="lt1"/>
              </a:buClr>
              <a:buSzPts val="1000"/>
              <a:buChar char="●"/>
            </a:pPr>
            <a:r>
              <a:rPr lang="en" sz="1000">
                <a:solidFill>
                  <a:schemeClr val="lt1"/>
                </a:solidFill>
              </a:rPr>
              <a:t>Due to its ability to efficiently manage and organize digital evidence, iShadow has the potential to streamline workflows for law enforcement agencies, legal professionals, private citizens, and other stakeholders</a:t>
            </a:r>
            <a:endParaRPr sz="1000">
              <a:solidFill>
                <a:schemeClr val="lt1"/>
              </a:solidFill>
            </a:endParaRPr>
          </a:p>
          <a:p>
            <a:pPr marL="0" lvl="0" indent="0" algn="l" rtl="0">
              <a:lnSpc>
                <a:spcPct val="100000"/>
              </a:lnSpc>
              <a:spcBef>
                <a:spcPts val="0"/>
              </a:spcBef>
              <a:spcAft>
                <a:spcPts val="0"/>
              </a:spcAft>
              <a:buSzPts val="1100"/>
              <a:buNone/>
            </a:pPr>
            <a:endParaRPr sz="1200">
              <a:solidFill>
                <a:schemeClr val="lt1"/>
              </a:solidFill>
            </a:endParaRPr>
          </a:p>
          <a:p>
            <a:pPr marL="0" lvl="0" indent="0" algn="l" rtl="0">
              <a:lnSpc>
                <a:spcPct val="100000"/>
              </a:lnSpc>
              <a:spcBef>
                <a:spcPts val="0"/>
              </a:spcBef>
              <a:spcAft>
                <a:spcPts val="0"/>
              </a:spcAft>
              <a:buSzPts val="1100"/>
              <a:buNone/>
            </a:pPr>
            <a:endParaRPr sz="1200">
              <a:solidFill>
                <a:schemeClr val="lt1"/>
              </a:solidFill>
            </a:endParaRPr>
          </a:p>
          <a:p>
            <a:pPr marL="0" lvl="0" indent="0" algn="l" rtl="0">
              <a:lnSpc>
                <a:spcPct val="100000"/>
              </a:lnSpc>
              <a:spcBef>
                <a:spcPts val="0"/>
              </a:spcBef>
              <a:spcAft>
                <a:spcPts val="0"/>
              </a:spcAft>
              <a:buSzPts val="1100"/>
              <a:buNone/>
            </a:pPr>
            <a:endParaRPr sz="1600" b="1">
              <a:solidFill>
                <a:schemeClr val="lt1"/>
              </a:solidFill>
            </a:endParaRPr>
          </a:p>
          <a:p>
            <a:pPr marL="0" lvl="0" indent="0" algn="l" rtl="0">
              <a:lnSpc>
                <a:spcPct val="100000"/>
              </a:lnSpc>
              <a:spcBef>
                <a:spcPts val="0"/>
              </a:spcBef>
              <a:spcAft>
                <a:spcPts val="0"/>
              </a:spcAft>
              <a:buSzPts val="1100"/>
              <a:buNone/>
            </a:pPr>
            <a:endParaRPr sz="1600" b="1">
              <a:solidFill>
                <a:schemeClr val="lt1"/>
              </a:solidFill>
            </a:endParaRPr>
          </a:p>
          <a:p>
            <a:pPr marL="0" lvl="0" indent="0" algn="l" rtl="0">
              <a:lnSpc>
                <a:spcPct val="100000"/>
              </a:lnSpc>
              <a:spcBef>
                <a:spcPts val="0"/>
              </a:spcBef>
              <a:spcAft>
                <a:spcPts val="0"/>
              </a:spcAft>
              <a:buSzPts val="1100"/>
              <a:buNone/>
            </a:pPr>
            <a:endParaRPr sz="1200">
              <a:solidFill>
                <a:schemeClr val="lt1"/>
              </a:solidFill>
            </a:endParaRPr>
          </a:p>
          <a:p>
            <a:pPr marL="0" lvl="0" indent="0" algn="l" rtl="0">
              <a:lnSpc>
                <a:spcPct val="100000"/>
              </a:lnSpc>
              <a:spcBef>
                <a:spcPts val="0"/>
              </a:spcBef>
              <a:spcAft>
                <a:spcPts val="0"/>
              </a:spcAft>
              <a:buSzPts val="1100"/>
              <a:buNone/>
            </a:pPr>
            <a:endParaRPr sz="1600" b="1">
              <a:solidFill>
                <a:schemeClr val="lt1"/>
              </a:solidFill>
            </a:endParaRPr>
          </a:p>
        </p:txBody>
      </p:sp>
      <p:pic>
        <p:nvPicPr>
          <p:cNvPr id="159" name="Google Shape;159;p20"/>
          <p:cNvPicPr preferRelativeResize="0"/>
          <p:nvPr/>
        </p:nvPicPr>
        <p:blipFill rotWithShape="1">
          <a:blip r:embed="rId4">
            <a:alphaModFix/>
          </a:blip>
          <a:srcRect t="10224" b="13584"/>
          <a:stretch/>
        </p:blipFill>
        <p:spPr>
          <a:xfrm>
            <a:off x="475488" y="246888"/>
            <a:ext cx="1171775" cy="892800"/>
          </a:xfrm>
          <a:prstGeom prst="rect">
            <a:avLst/>
          </a:prstGeom>
          <a:noFill/>
          <a:ln>
            <a:noFill/>
          </a:ln>
          <a:effectLst>
            <a:outerShdw blurRad="57150" dist="19050" dir="5400000" algn="bl" rotWithShape="0">
              <a:srgbClr val="000000">
                <a:alpha val="20000"/>
              </a:srgbClr>
            </a:outerShdw>
          </a:effectLst>
        </p:spPr>
      </p:pic>
      <p:sp>
        <p:nvSpPr>
          <p:cNvPr id="160" name="Google Shape;160;p20"/>
          <p:cNvSpPr txBox="1"/>
          <p:nvPr/>
        </p:nvSpPr>
        <p:spPr>
          <a:xfrm>
            <a:off x="7447200" y="4681728"/>
            <a:ext cx="1696800" cy="354300"/>
          </a:xfrm>
          <a:prstGeom prst="rect">
            <a:avLst/>
          </a:prstGeom>
          <a:noFill/>
          <a:ln>
            <a:noFill/>
          </a:ln>
          <a:effectLst>
            <a:outerShdw blurRad="57150" dist="19050" dir="5400000" algn="bl" rotWithShape="0">
              <a:srgbClr val="000000">
                <a:alpha val="2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1000" i="1">
                <a:solidFill>
                  <a:srgbClr val="85D3F8"/>
                </a:solidFill>
              </a:rPr>
              <a:t>Private and Confidential</a:t>
            </a:r>
            <a:endParaRPr sz="1000" i="1">
              <a:solidFill>
                <a:srgbClr val="85D3F8"/>
              </a:solidFill>
            </a:endParaRPr>
          </a:p>
        </p:txBody>
      </p:sp>
      <p:sp>
        <p:nvSpPr>
          <p:cNvPr id="161" name="Google Shape;161;p20"/>
          <p:cNvSpPr txBox="1"/>
          <p:nvPr/>
        </p:nvSpPr>
        <p:spPr>
          <a:xfrm>
            <a:off x="6099150" y="242400"/>
            <a:ext cx="2954400" cy="408000"/>
          </a:xfrm>
          <a:prstGeom prst="rect">
            <a:avLst/>
          </a:prstGeom>
          <a:noFill/>
          <a:ln>
            <a:noFill/>
          </a:ln>
          <a:effectLst>
            <a:outerShdw blurRad="57150" dist="19050" dir="5400000" algn="bl" rotWithShape="0">
              <a:srgbClr val="000000">
                <a:alpha val="2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85D3F8"/>
                </a:solidFill>
              </a:rPr>
              <a:t>Proprietary Technology</a:t>
            </a:r>
            <a:endParaRPr sz="1800" b="1">
              <a:solidFill>
                <a:srgbClr val="85D3F8"/>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65"/>
        <p:cNvGrpSpPr/>
        <p:nvPr/>
      </p:nvGrpSpPr>
      <p:grpSpPr>
        <a:xfrm>
          <a:off x="0" y="0"/>
          <a:ext cx="0" cy="0"/>
          <a:chOff x="0" y="0"/>
          <a:chExt cx="0" cy="0"/>
        </a:xfrm>
      </p:grpSpPr>
      <p:pic>
        <p:nvPicPr>
          <p:cNvPr id="166" name="Google Shape;166;p21"/>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167" name="Google Shape;167;p21"/>
          <p:cNvPicPr preferRelativeResize="0"/>
          <p:nvPr/>
        </p:nvPicPr>
        <p:blipFill rotWithShape="1">
          <a:blip r:embed="rId4">
            <a:alphaModFix/>
          </a:blip>
          <a:srcRect t="10226" b="5256"/>
          <a:stretch/>
        </p:blipFill>
        <p:spPr>
          <a:xfrm>
            <a:off x="475500" y="246901"/>
            <a:ext cx="1171775" cy="990400"/>
          </a:xfrm>
          <a:prstGeom prst="rect">
            <a:avLst/>
          </a:prstGeom>
          <a:noFill/>
          <a:ln>
            <a:noFill/>
          </a:ln>
        </p:spPr>
      </p:pic>
      <p:sp>
        <p:nvSpPr>
          <p:cNvPr id="168" name="Google Shape;168;p21"/>
          <p:cNvSpPr txBox="1"/>
          <p:nvPr/>
        </p:nvSpPr>
        <p:spPr>
          <a:xfrm>
            <a:off x="7447200" y="4681728"/>
            <a:ext cx="1696800" cy="35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i="1">
                <a:solidFill>
                  <a:srgbClr val="85D3F8"/>
                </a:solidFill>
              </a:rPr>
              <a:t>Private and Confidential</a:t>
            </a:r>
            <a:endParaRPr sz="1000" i="1">
              <a:solidFill>
                <a:srgbClr val="85D3F8"/>
              </a:solidFill>
            </a:endParaRPr>
          </a:p>
        </p:txBody>
      </p:sp>
      <p:sp>
        <p:nvSpPr>
          <p:cNvPr id="169" name="Google Shape;169;p21"/>
          <p:cNvSpPr txBox="1"/>
          <p:nvPr/>
        </p:nvSpPr>
        <p:spPr>
          <a:xfrm>
            <a:off x="6293825" y="242400"/>
            <a:ext cx="2759700" cy="40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85D3F8"/>
                </a:solidFill>
              </a:rPr>
              <a:t>Microtron Ecosystem</a:t>
            </a:r>
            <a:endParaRPr sz="1800" b="1">
              <a:solidFill>
                <a:srgbClr val="85D3F8"/>
              </a:solidFill>
            </a:endParaRPr>
          </a:p>
        </p:txBody>
      </p:sp>
      <p:pic>
        <p:nvPicPr>
          <p:cNvPr id="170" name="Google Shape;170;p21"/>
          <p:cNvPicPr preferRelativeResize="0"/>
          <p:nvPr/>
        </p:nvPicPr>
        <p:blipFill>
          <a:blip r:embed="rId5">
            <a:alphaModFix/>
          </a:blip>
          <a:stretch>
            <a:fillRect/>
          </a:stretch>
        </p:blipFill>
        <p:spPr>
          <a:xfrm>
            <a:off x="0" y="0"/>
            <a:ext cx="9144000" cy="51435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1740</Words>
  <Application>Microsoft Office PowerPoint</Application>
  <PresentationFormat>On-screen Show (16:9)</PresentationFormat>
  <Paragraphs>222</Paragraphs>
  <Slides>15</Slides>
  <Notes>15</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15</vt:i4>
      </vt:variant>
    </vt:vector>
  </HeadingPairs>
  <TitlesOfParts>
    <vt:vector size="17" baseType="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Bisa Peterson</cp:lastModifiedBy>
  <cp:revision>1</cp:revision>
  <dcterms:modified xsi:type="dcterms:W3CDTF">2025-04-05T02:30:48Z</dcterms:modified>
</cp:coreProperties>
</file>